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handoutMasterIdLst>
    <p:handoutMasterId r:id="rId25"/>
  </p:handoutMasterIdLst>
  <p:sldIdLst>
    <p:sldId id="397" r:id="rId5"/>
    <p:sldId id="351" r:id="rId6"/>
    <p:sldId id="415" r:id="rId7"/>
    <p:sldId id="407" r:id="rId8"/>
    <p:sldId id="408" r:id="rId9"/>
    <p:sldId id="394" r:id="rId10"/>
    <p:sldId id="410" r:id="rId11"/>
    <p:sldId id="419" r:id="rId12"/>
    <p:sldId id="396" r:id="rId13"/>
    <p:sldId id="418" r:id="rId14"/>
    <p:sldId id="411" r:id="rId15"/>
    <p:sldId id="417" r:id="rId16"/>
    <p:sldId id="416" r:id="rId17"/>
    <p:sldId id="409" r:id="rId18"/>
    <p:sldId id="414" r:id="rId19"/>
    <p:sldId id="395" r:id="rId20"/>
    <p:sldId id="420" r:id="rId21"/>
    <p:sldId id="421" r:id="rId22"/>
    <p:sldId id="406" r:id="rId2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FFFFCC"/>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EB4400-952C-4720-BCFE-5007BB232660}" v="2" dt="2022-09-29T08:09:23.132"/>
    <p1510:client id="{ACE02430-5F42-66A7-9227-837940C3F0EF}" v="15" dt="2022-10-04T22:18:17.645"/>
    <p1510:client id="{E42C58BB-CAB4-CF45-0A1A-E3CFF17B2684}" v="101" dt="2022-10-04T22:15:19.294"/>
    <p1510:client id="{F3D64EEB-4131-3521-2820-6FF71B0BB301}" v="1" dt="2022-10-05T07:15:51.7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32" autoAdjust="0"/>
    <p:restoredTop sz="94660"/>
  </p:normalViewPr>
  <p:slideViewPr>
    <p:cSldViewPr>
      <p:cViewPr varScale="1">
        <p:scale>
          <a:sx n="104" d="100"/>
          <a:sy n="104" d="100"/>
        </p:scale>
        <p:origin x="1716" y="108"/>
      </p:cViewPr>
      <p:guideLst>
        <p:guide orient="horz" pos="2160"/>
        <p:guide pos="2880"/>
      </p:guideLst>
    </p:cSldViewPr>
  </p:slideViewPr>
  <p:notesTextViewPr>
    <p:cViewPr>
      <p:scale>
        <a:sx n="3" d="2"/>
        <a:sy n="3" d="2"/>
      </p:scale>
      <p:origin x="0" y="0"/>
    </p:cViewPr>
  </p:notesTextViewPr>
  <p:sorterViewPr>
    <p:cViewPr varScale="1">
      <p:scale>
        <a:sx n="1" d="1"/>
        <a:sy n="1" d="1"/>
      </p:scale>
      <p:origin x="0" y="-4662"/>
    </p:cViewPr>
  </p:sorterViewPr>
  <p:notesViewPr>
    <p:cSldViewPr>
      <p:cViewPr varScale="1">
        <p:scale>
          <a:sx n="79" d="100"/>
          <a:sy n="79" d="100"/>
        </p:scale>
        <p:origin x="396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Williams" userId="1756dd46-31b3-42bf-9a36-dd6a218528ac" providerId="ADAL" clId="{9FEB4400-952C-4720-BCFE-5007BB232660}"/>
    <pc:docChg chg="addSld modSld">
      <pc:chgData name="Kate Williams" userId="1756dd46-31b3-42bf-9a36-dd6a218528ac" providerId="ADAL" clId="{9FEB4400-952C-4720-BCFE-5007BB232660}" dt="2022-10-03T13:18:14.777" v="5" actId="20577"/>
      <pc:docMkLst>
        <pc:docMk/>
      </pc:docMkLst>
      <pc:sldChg chg="modSp">
        <pc:chgData name="Kate Williams" userId="1756dd46-31b3-42bf-9a36-dd6a218528ac" providerId="ADAL" clId="{9FEB4400-952C-4720-BCFE-5007BB232660}" dt="2022-10-03T13:18:14.777" v="5" actId="20577"/>
        <pc:sldMkLst>
          <pc:docMk/>
          <pc:sldMk cId="1254705225" sldId="417"/>
        </pc:sldMkLst>
        <pc:spChg chg="mod">
          <ac:chgData name="Kate Williams" userId="1756dd46-31b3-42bf-9a36-dd6a218528ac" providerId="ADAL" clId="{9FEB4400-952C-4720-BCFE-5007BB232660}" dt="2022-10-03T13:18:14.777" v="5" actId="20577"/>
          <ac:spMkLst>
            <pc:docMk/>
            <pc:sldMk cId="1254705225" sldId="417"/>
            <ac:spMk id="2" creationId="{082F73B6-14A3-4950-9E11-9F80F7123E7A}"/>
          </ac:spMkLst>
        </pc:spChg>
      </pc:sldChg>
      <pc:sldChg chg="addSp modSp add">
        <pc:chgData name="Kate Williams" userId="1756dd46-31b3-42bf-9a36-dd6a218528ac" providerId="ADAL" clId="{9FEB4400-952C-4720-BCFE-5007BB232660}" dt="2022-09-29T08:09:32.080" v="3" actId="14100"/>
        <pc:sldMkLst>
          <pc:docMk/>
          <pc:sldMk cId="474366414" sldId="419"/>
        </pc:sldMkLst>
        <pc:picChg chg="add mod">
          <ac:chgData name="Kate Williams" userId="1756dd46-31b3-42bf-9a36-dd6a218528ac" providerId="ADAL" clId="{9FEB4400-952C-4720-BCFE-5007BB232660}" dt="2022-09-29T08:09:32.080" v="3" actId="14100"/>
          <ac:picMkLst>
            <pc:docMk/>
            <pc:sldMk cId="474366414" sldId="419"/>
            <ac:picMk id="2" creationId="{B3F21A41-B99E-4B12-B08E-5C7225676F42}"/>
          </ac:picMkLst>
        </pc:picChg>
      </pc:sldChg>
    </pc:docChg>
  </pc:docChgLst>
  <pc:docChgLst>
    <pc:chgData name="Michelle Kee" userId="S::mkee@violetway.org::44bbadb6-ec92-4785-bf0f-134cb1018ef7" providerId="AD" clId="Web-{E42C58BB-CAB4-CF45-0A1A-E3CFF17B2684}"/>
    <pc:docChg chg="addSld modSld sldOrd">
      <pc:chgData name="Michelle Kee" userId="S::mkee@violetway.org::44bbadb6-ec92-4785-bf0f-134cb1018ef7" providerId="AD" clId="Web-{E42C58BB-CAB4-CF45-0A1A-E3CFF17B2684}" dt="2022-10-04T22:15:19.294" v="93"/>
      <pc:docMkLst>
        <pc:docMk/>
      </pc:docMkLst>
      <pc:sldChg chg="addSp delSp modSp add replId">
        <pc:chgData name="Michelle Kee" userId="S::mkee@violetway.org::44bbadb6-ec92-4785-bf0f-134cb1018ef7" providerId="AD" clId="Web-{E42C58BB-CAB4-CF45-0A1A-E3CFF17B2684}" dt="2022-10-04T22:09:40.037" v="68" actId="1076"/>
        <pc:sldMkLst>
          <pc:docMk/>
          <pc:sldMk cId="3187994203" sldId="420"/>
        </pc:sldMkLst>
        <pc:spChg chg="del">
          <ac:chgData name="Michelle Kee" userId="S::mkee@violetway.org::44bbadb6-ec92-4785-bf0f-134cb1018ef7" providerId="AD" clId="Web-{E42C58BB-CAB4-CF45-0A1A-E3CFF17B2684}" dt="2022-10-04T22:06:27.339" v="15"/>
          <ac:spMkLst>
            <pc:docMk/>
            <pc:sldMk cId="3187994203" sldId="420"/>
            <ac:spMk id="2" creationId="{89CCE9B2-0A2C-48AF-8012-641A2F1C2206}"/>
          </ac:spMkLst>
        </pc:spChg>
        <pc:spChg chg="add del mod">
          <ac:chgData name="Michelle Kee" userId="S::mkee@violetway.org::44bbadb6-ec92-4785-bf0f-134cb1018ef7" providerId="AD" clId="Web-{E42C58BB-CAB4-CF45-0A1A-E3CFF17B2684}" dt="2022-10-04T22:09:35.177" v="66" actId="20577"/>
          <ac:spMkLst>
            <pc:docMk/>
            <pc:sldMk cId="3187994203" sldId="420"/>
            <ac:spMk id="9" creationId="{00000000-0000-0000-0000-000000000000}"/>
          </ac:spMkLst>
        </pc:spChg>
        <pc:picChg chg="add mod modCrop">
          <ac:chgData name="Michelle Kee" userId="S::mkee@violetway.org::44bbadb6-ec92-4785-bf0f-134cb1018ef7" providerId="AD" clId="Web-{E42C58BB-CAB4-CF45-0A1A-E3CFF17B2684}" dt="2022-10-04T22:09:40.037" v="68" actId="1076"/>
          <ac:picMkLst>
            <pc:docMk/>
            <pc:sldMk cId="3187994203" sldId="420"/>
            <ac:picMk id="3" creationId="{FCCD0C33-5060-418E-72B1-EF75EC93AEF0}"/>
          </ac:picMkLst>
        </pc:picChg>
        <pc:picChg chg="del">
          <ac:chgData name="Michelle Kee" userId="S::mkee@violetway.org::44bbadb6-ec92-4785-bf0f-134cb1018ef7" providerId="AD" clId="Web-{E42C58BB-CAB4-CF45-0A1A-E3CFF17B2684}" dt="2022-10-04T22:06:27.885" v="16"/>
          <ac:picMkLst>
            <pc:docMk/>
            <pc:sldMk cId="3187994203" sldId="420"/>
            <ac:picMk id="4" creationId="{D5C362DA-0B1B-4DD2-B44F-C23F22F49839}"/>
          </ac:picMkLst>
        </pc:picChg>
        <pc:picChg chg="del">
          <ac:chgData name="Michelle Kee" userId="S::mkee@violetway.org::44bbadb6-ec92-4785-bf0f-134cb1018ef7" providerId="AD" clId="Web-{E42C58BB-CAB4-CF45-0A1A-E3CFF17B2684}" dt="2022-10-04T22:06:22.791" v="13"/>
          <ac:picMkLst>
            <pc:docMk/>
            <pc:sldMk cId="3187994203" sldId="420"/>
            <ac:picMk id="5" creationId="{A929063E-BC16-4C76-9171-092B994D8F98}"/>
          </ac:picMkLst>
        </pc:picChg>
        <pc:picChg chg="del">
          <ac:chgData name="Michelle Kee" userId="S::mkee@violetway.org::44bbadb6-ec92-4785-bf0f-134cb1018ef7" providerId="AD" clId="Web-{E42C58BB-CAB4-CF45-0A1A-E3CFF17B2684}" dt="2022-10-04T22:06:28.932" v="17"/>
          <ac:picMkLst>
            <pc:docMk/>
            <pc:sldMk cId="3187994203" sldId="420"/>
            <ac:picMk id="3074" creationId="{E4200970-BDFD-458C-92EA-80FA42765D75}"/>
          </ac:picMkLst>
        </pc:picChg>
      </pc:sldChg>
      <pc:sldChg chg="addSp delSp modSp add ord replId">
        <pc:chgData name="Michelle Kee" userId="S::mkee@violetway.org::44bbadb6-ec92-4785-bf0f-134cb1018ef7" providerId="AD" clId="Web-{E42C58BB-CAB4-CF45-0A1A-E3CFF17B2684}" dt="2022-10-04T22:15:19.294" v="93"/>
        <pc:sldMkLst>
          <pc:docMk/>
          <pc:sldMk cId="742633969" sldId="421"/>
        </pc:sldMkLst>
        <pc:spChg chg="mod">
          <ac:chgData name="Michelle Kee" userId="S::mkee@violetway.org::44bbadb6-ec92-4785-bf0f-134cb1018ef7" providerId="AD" clId="Web-{E42C58BB-CAB4-CF45-0A1A-E3CFF17B2684}" dt="2022-10-04T22:09:08.504" v="58" actId="20577"/>
          <ac:spMkLst>
            <pc:docMk/>
            <pc:sldMk cId="742633969" sldId="421"/>
            <ac:spMk id="9" creationId="{00000000-0000-0000-0000-000000000000}"/>
          </ac:spMkLst>
        </pc:spChg>
        <pc:picChg chg="add del mod modCrop">
          <ac:chgData name="Michelle Kee" userId="S::mkee@violetway.org::44bbadb6-ec92-4785-bf0f-134cb1018ef7" providerId="AD" clId="Web-{E42C58BB-CAB4-CF45-0A1A-E3CFF17B2684}" dt="2022-10-04T22:10:39.071" v="71"/>
          <ac:picMkLst>
            <pc:docMk/>
            <pc:sldMk cId="742633969" sldId="421"/>
            <ac:picMk id="2" creationId="{2A22BAB3-2BA5-8157-3733-E70285B8D670}"/>
          </ac:picMkLst>
        </pc:picChg>
        <pc:picChg chg="del">
          <ac:chgData name="Michelle Kee" userId="S::mkee@violetway.org::44bbadb6-ec92-4785-bf0f-134cb1018ef7" providerId="AD" clId="Web-{E42C58BB-CAB4-CF45-0A1A-E3CFF17B2684}" dt="2022-10-04T22:07:23.467" v="29"/>
          <ac:picMkLst>
            <pc:docMk/>
            <pc:sldMk cId="742633969" sldId="421"/>
            <ac:picMk id="3" creationId="{FCCD0C33-5060-418E-72B1-EF75EC93AEF0}"/>
          </ac:picMkLst>
        </pc:picChg>
        <pc:picChg chg="add mod">
          <ac:chgData name="Michelle Kee" userId="S::mkee@violetway.org::44bbadb6-ec92-4785-bf0f-134cb1018ef7" providerId="AD" clId="Web-{E42C58BB-CAB4-CF45-0A1A-E3CFF17B2684}" dt="2022-10-04T22:14:40.256" v="87" actId="1076"/>
          <ac:picMkLst>
            <pc:docMk/>
            <pc:sldMk cId="742633969" sldId="421"/>
            <ac:picMk id="4" creationId="{FCC11059-CA08-B616-FAAD-4800A591E49D}"/>
          </ac:picMkLst>
        </pc:picChg>
        <pc:picChg chg="add del mod modCrop">
          <ac:chgData name="Michelle Kee" userId="S::mkee@violetway.org::44bbadb6-ec92-4785-bf0f-134cb1018ef7" providerId="AD" clId="Web-{E42C58BB-CAB4-CF45-0A1A-E3CFF17B2684}" dt="2022-10-04T22:14:25.099" v="81"/>
          <ac:picMkLst>
            <pc:docMk/>
            <pc:sldMk cId="742633969" sldId="421"/>
            <ac:picMk id="5" creationId="{AB364B35-D07B-5CC3-A751-E3BEA593D55B}"/>
          </ac:picMkLst>
        </pc:picChg>
        <pc:picChg chg="add mod modCrop">
          <ac:chgData name="Michelle Kee" userId="S::mkee@violetway.org::44bbadb6-ec92-4785-bf0f-134cb1018ef7" providerId="AD" clId="Web-{E42C58BB-CAB4-CF45-0A1A-E3CFF17B2684}" dt="2022-10-04T22:15:19.294" v="93"/>
          <ac:picMkLst>
            <pc:docMk/>
            <pc:sldMk cId="742633969" sldId="421"/>
            <ac:picMk id="6" creationId="{F699904B-E27F-8482-AFC4-F75719D22C4E}"/>
          </ac:picMkLst>
        </pc:picChg>
      </pc:sldChg>
    </pc:docChg>
  </pc:docChgLst>
  <pc:docChgLst>
    <pc:chgData name="Michelle Kee" userId="S::mkee@violetway.org::44bbadb6-ec92-4785-bf0f-134cb1018ef7" providerId="AD" clId="Web-{E9BB1BF6-386A-C8C9-1ECD-1924EC4661D5}"/>
    <pc:docChg chg="modSld">
      <pc:chgData name="Michelle Kee" userId="S::mkee@violetway.org::44bbadb6-ec92-4785-bf0f-134cb1018ef7" providerId="AD" clId="Web-{E9BB1BF6-386A-C8C9-1ECD-1924EC4661D5}" dt="2022-09-28T15:15:02.650" v="4" actId="14100"/>
      <pc:docMkLst>
        <pc:docMk/>
      </pc:docMkLst>
      <pc:sldChg chg="modSp">
        <pc:chgData name="Michelle Kee" userId="S::mkee@violetway.org::44bbadb6-ec92-4785-bf0f-134cb1018ef7" providerId="AD" clId="Web-{E9BB1BF6-386A-C8C9-1ECD-1924EC4661D5}" dt="2022-09-28T15:14:15.039" v="3" actId="14100"/>
        <pc:sldMkLst>
          <pc:docMk/>
          <pc:sldMk cId="1566716317" sldId="415"/>
        </pc:sldMkLst>
        <pc:picChg chg="mod">
          <ac:chgData name="Michelle Kee" userId="S::mkee@violetway.org::44bbadb6-ec92-4785-bf0f-134cb1018ef7" providerId="AD" clId="Web-{E9BB1BF6-386A-C8C9-1ECD-1924EC4661D5}" dt="2022-09-28T15:14:15.039" v="3" actId="14100"/>
          <ac:picMkLst>
            <pc:docMk/>
            <pc:sldMk cId="1566716317" sldId="415"/>
            <ac:picMk id="2" creationId="{BB29A6B5-5F71-4D06-8025-8DD181B57DCC}"/>
          </ac:picMkLst>
        </pc:picChg>
      </pc:sldChg>
      <pc:sldChg chg="modSp">
        <pc:chgData name="Michelle Kee" userId="S::mkee@violetway.org::44bbadb6-ec92-4785-bf0f-134cb1018ef7" providerId="AD" clId="Web-{E9BB1BF6-386A-C8C9-1ECD-1924EC4661D5}" dt="2022-09-28T15:15:02.650" v="4" actId="14100"/>
        <pc:sldMkLst>
          <pc:docMk/>
          <pc:sldMk cId="3955527195" sldId="416"/>
        </pc:sldMkLst>
        <pc:picChg chg="mod">
          <ac:chgData name="Michelle Kee" userId="S::mkee@violetway.org::44bbadb6-ec92-4785-bf0f-134cb1018ef7" providerId="AD" clId="Web-{E9BB1BF6-386A-C8C9-1ECD-1924EC4661D5}" dt="2022-09-28T15:15:02.650" v="4" actId="14100"/>
          <ac:picMkLst>
            <pc:docMk/>
            <pc:sldMk cId="3955527195" sldId="416"/>
            <ac:picMk id="2" creationId="{F28AD2A6-BD12-4009-A50B-F55E8F231967}"/>
          </ac:picMkLst>
        </pc:picChg>
      </pc:sldChg>
    </pc:docChg>
  </pc:docChgLst>
  <pc:docChgLst>
    <pc:chgData name="Michelle Kee" userId="S::mkee@violetway.org::44bbadb6-ec92-4785-bf0f-134cb1018ef7" providerId="AD" clId="Web-{ACE02430-5F42-66A7-9227-837940C3F0EF}"/>
    <pc:docChg chg="modSld sldOrd">
      <pc:chgData name="Michelle Kee" userId="S::mkee@violetway.org::44bbadb6-ec92-4785-bf0f-134cb1018ef7" providerId="AD" clId="Web-{ACE02430-5F42-66A7-9227-837940C3F0EF}" dt="2022-10-04T22:18:17.645" v="14"/>
      <pc:docMkLst>
        <pc:docMk/>
      </pc:docMkLst>
      <pc:sldChg chg="ord">
        <pc:chgData name="Michelle Kee" userId="S::mkee@violetway.org::44bbadb6-ec92-4785-bf0f-134cb1018ef7" providerId="AD" clId="Web-{ACE02430-5F42-66A7-9227-837940C3F0EF}" dt="2022-10-04T22:18:17.645" v="14"/>
        <pc:sldMkLst>
          <pc:docMk/>
          <pc:sldMk cId="2129484038" sldId="394"/>
        </pc:sldMkLst>
      </pc:sldChg>
      <pc:sldChg chg="ord">
        <pc:chgData name="Michelle Kee" userId="S::mkee@violetway.org::44bbadb6-ec92-4785-bf0f-134cb1018ef7" providerId="AD" clId="Web-{ACE02430-5F42-66A7-9227-837940C3F0EF}" dt="2022-10-04T22:17:50.311" v="10"/>
        <pc:sldMkLst>
          <pc:docMk/>
          <pc:sldMk cId="3187994203" sldId="420"/>
        </pc:sldMkLst>
      </pc:sldChg>
      <pc:sldChg chg="modSp ord">
        <pc:chgData name="Michelle Kee" userId="S::mkee@violetway.org::44bbadb6-ec92-4785-bf0f-134cb1018ef7" providerId="AD" clId="Web-{ACE02430-5F42-66A7-9227-837940C3F0EF}" dt="2022-10-04T22:17:50.311" v="9"/>
        <pc:sldMkLst>
          <pc:docMk/>
          <pc:sldMk cId="742633969" sldId="421"/>
        </pc:sldMkLst>
        <pc:picChg chg="mod">
          <ac:chgData name="Michelle Kee" userId="S::mkee@violetway.org::44bbadb6-ec92-4785-bf0f-134cb1018ef7" providerId="AD" clId="Web-{ACE02430-5F42-66A7-9227-837940C3F0EF}" dt="2022-10-04T22:16:59.964" v="7" actId="1076"/>
          <ac:picMkLst>
            <pc:docMk/>
            <pc:sldMk cId="742633969" sldId="421"/>
            <ac:picMk id="4" creationId="{FCC11059-CA08-B616-FAAD-4800A591E49D}"/>
          </ac:picMkLst>
        </pc:picChg>
        <pc:picChg chg="mod">
          <ac:chgData name="Michelle Kee" userId="S::mkee@violetway.org::44bbadb6-ec92-4785-bf0f-134cb1018ef7" providerId="AD" clId="Web-{ACE02430-5F42-66A7-9227-837940C3F0EF}" dt="2022-10-04T22:16:58.698" v="6" actId="1076"/>
          <ac:picMkLst>
            <pc:docMk/>
            <pc:sldMk cId="742633969" sldId="421"/>
            <ac:picMk id="6" creationId="{F699904B-E27F-8482-AFC4-F75719D22C4E}"/>
          </ac:picMkLst>
        </pc:picChg>
      </pc:sldChg>
    </pc:docChg>
  </pc:docChgLst>
  <pc:docChgLst>
    <pc:chgData name="Michelle Kee" userId="S::mkee@violetway.org::44bbadb6-ec92-4785-bf0f-134cb1018ef7" providerId="AD" clId="Web-{F3D64EEB-4131-3521-2820-6FF71B0BB301}"/>
    <pc:docChg chg="sldOrd">
      <pc:chgData name="Michelle Kee" userId="S::mkee@violetway.org::44bbadb6-ec92-4785-bf0f-134cb1018ef7" providerId="AD" clId="Web-{F3D64EEB-4131-3521-2820-6FF71B0BB301}" dt="2022-10-05T07:15:51.711" v="0"/>
      <pc:docMkLst>
        <pc:docMk/>
      </pc:docMkLst>
      <pc:sldChg chg="ord">
        <pc:chgData name="Michelle Kee" userId="S::mkee@violetway.org::44bbadb6-ec92-4785-bf0f-134cb1018ef7" providerId="AD" clId="Web-{F3D64EEB-4131-3521-2820-6FF71B0BB301}" dt="2022-10-05T07:15:51.711" v="0"/>
        <pc:sldMkLst>
          <pc:docMk/>
          <pc:sldMk cId="2129484038" sldId="39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E74A38F4-AFD7-4568-8361-11E9F3128C6C}" type="datetimeFigureOut">
              <a:rPr lang="en-GB" smtClean="0"/>
              <a:t>05/10/2022</a:t>
            </a:fld>
            <a:endParaRPr lang="en-GB"/>
          </a:p>
        </p:txBody>
      </p:sp>
      <p:sp>
        <p:nvSpPr>
          <p:cNvPr id="4" name="Footer Placeholder 3"/>
          <p:cNvSpPr>
            <a:spLocks noGrp="1"/>
          </p:cNvSpPr>
          <p:nvPr>
            <p:ph type="ftr" sz="quarter" idx="2"/>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3"/>
            <a:ext cx="2945659" cy="496332"/>
          </a:xfrm>
          <a:prstGeom prst="rect">
            <a:avLst/>
          </a:prstGeom>
        </p:spPr>
        <p:txBody>
          <a:bodyPr vert="horz" lIns="91440" tIns="45720" rIns="91440" bIns="45720" rtlCol="0" anchor="b"/>
          <a:lstStyle>
            <a:lvl1pPr algn="r">
              <a:defRPr sz="1200"/>
            </a:lvl1pPr>
          </a:lstStyle>
          <a:p>
            <a:fld id="{EC8357CA-272A-430B-94D1-A6638EBBC47A}" type="slidenum">
              <a:rPr lang="en-GB" smtClean="0"/>
              <a:t>‹#›</a:t>
            </a:fld>
            <a:endParaRPr lang="en-GB"/>
          </a:p>
        </p:txBody>
      </p:sp>
    </p:spTree>
    <p:extLst>
      <p:ext uri="{BB962C8B-B14F-4D97-AF65-F5344CB8AC3E}">
        <p14:creationId xmlns:p14="http://schemas.microsoft.com/office/powerpoint/2010/main" val="25590382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351" cy="49767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728" y="1"/>
            <a:ext cx="2946351" cy="497679"/>
          </a:xfrm>
          <a:prstGeom prst="rect">
            <a:avLst/>
          </a:prstGeom>
        </p:spPr>
        <p:txBody>
          <a:bodyPr vert="horz" lIns="91440" tIns="45720" rIns="91440" bIns="45720" rtlCol="0"/>
          <a:lstStyle>
            <a:lvl1pPr algn="r">
              <a:defRPr sz="1200"/>
            </a:lvl1pPr>
          </a:lstStyle>
          <a:p>
            <a:fld id="{6606BCAE-9248-48AD-AB82-ADF8B86359A0}" type="datetimeFigureOut">
              <a:rPr lang="en-GB" smtClean="0"/>
              <a:t>05/10/2022</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8" y="4777086"/>
            <a:ext cx="5437821" cy="390852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959"/>
            <a:ext cx="2946351" cy="49767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728" y="9428959"/>
            <a:ext cx="2946351" cy="497679"/>
          </a:xfrm>
          <a:prstGeom prst="rect">
            <a:avLst/>
          </a:prstGeom>
        </p:spPr>
        <p:txBody>
          <a:bodyPr vert="horz" lIns="91440" tIns="45720" rIns="91440" bIns="45720" rtlCol="0" anchor="b"/>
          <a:lstStyle>
            <a:lvl1pPr algn="r">
              <a:defRPr sz="1200"/>
            </a:lvl1pPr>
          </a:lstStyle>
          <a:p>
            <a:fld id="{37B71A6F-6F9B-43EC-8019-D2550147C00F}" type="slidenum">
              <a:rPr lang="en-GB" smtClean="0"/>
              <a:t>‹#›</a:t>
            </a:fld>
            <a:endParaRPr lang="en-GB"/>
          </a:p>
        </p:txBody>
      </p:sp>
    </p:spTree>
    <p:extLst>
      <p:ext uri="{BB962C8B-B14F-4D97-AF65-F5344CB8AC3E}">
        <p14:creationId xmlns:p14="http://schemas.microsoft.com/office/powerpoint/2010/main" val="114533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2659512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3936475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2697923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2167092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819397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249887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3821461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3188928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4031466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2570547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6060EFD-BBC7-4232-8604-6EF2F6D21FC0}" type="datetimeFigureOut">
              <a:rPr lang="en-GB" smtClean="0"/>
              <a:pPr/>
              <a:t>05/10/2022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3973240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060EFD-BBC7-4232-8604-6EF2F6D21FC0}" type="datetimeFigureOut">
              <a:rPr lang="en-GB" smtClean="0"/>
              <a:pPr/>
              <a:t>05/10/2022</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457000-2F84-4B00-9586-973BA5BE846D}" type="slidenum">
              <a:rPr lang="en-GB" smtClean="0"/>
              <a:pPr/>
              <a:t>‹#›</a:t>
            </a:fld>
            <a:endParaRPr lang="en-GB" dirty="0"/>
          </a:p>
        </p:txBody>
      </p:sp>
    </p:spTree>
    <p:extLst>
      <p:ext uri="{BB962C8B-B14F-4D97-AF65-F5344CB8AC3E}">
        <p14:creationId xmlns:p14="http://schemas.microsoft.com/office/powerpoint/2010/main" val="29871448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ideo" Target="https://www.youtube.com/embed/TkXcabDUg7Q?list=PLDe74j1F52zSCiOMSn3zQDSzgu9TrbQ1c"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violetway.org/page/?title=Parent+Guide+to+Phonics&amp;pid=1156" TargetMode="Externa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hyperlink" Target="http://www.violetway.org/"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video" Target="https://www.youtube.com/embed/iHMl70ZmxIQ?list=PLDe74j1F52zSCiOMSn3zQDSzgu9TrbQ1c"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oxfordowl.co.uk/"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593544" y="215696"/>
            <a:ext cx="7772400" cy="735012"/>
          </a:xfrm>
          <a:prstGeom prst="rect">
            <a:avLst/>
          </a:prstGeom>
        </p:spPr>
        <p:txBody>
          <a:bodyPr lIns="91440" tIns="45720" rIns="91440" bIns="45720" anchor="t"/>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solidFill>
                  <a:srgbClr val="002060"/>
                </a:solidFill>
                <a:latin typeface="Palatino Linotype" panose="02040502050505030304" pitchFamily="18" charset="0"/>
              </a:rPr>
              <a:t>Our Academy Vision</a:t>
            </a:r>
          </a:p>
          <a:p>
            <a:endParaRPr lang="en-US" sz="3200" b="1" dirty="0">
              <a:latin typeface="Palatino Linotype" panose="02040502050505030304" pitchFamily="18" charset="0"/>
            </a:endParaRPr>
          </a:p>
          <a:p>
            <a:r>
              <a:rPr lang="en-US" sz="2400" b="1" dirty="0">
                <a:latin typeface="Palatino Linotype"/>
              </a:rPr>
              <a:t> </a:t>
            </a:r>
            <a:r>
              <a:rPr lang="en-US" sz="2400" b="1" dirty="0">
                <a:solidFill>
                  <a:srgbClr val="002060"/>
                </a:solidFill>
                <a:latin typeface="Palatino Linotype"/>
              </a:rPr>
              <a:t>‘Inspiring All to Excellence’</a:t>
            </a:r>
            <a:endParaRPr lang="en-US" sz="2400" dirty="0">
              <a:solidFill>
                <a:srgbClr val="002060"/>
              </a:solidFill>
              <a:latin typeface="Palatino Linotype"/>
            </a:endParaRPr>
          </a:p>
          <a:p>
            <a:endParaRPr lang="en-US" sz="2400" b="1" dirty="0">
              <a:solidFill>
                <a:srgbClr val="002060"/>
              </a:solidFill>
              <a:latin typeface="Palatino Linotype"/>
              <a:ea typeface="+mj-lt"/>
              <a:cs typeface="+mj-lt"/>
            </a:endParaRPr>
          </a:p>
          <a:p>
            <a:r>
              <a:rPr lang="en-US" sz="2400" dirty="0">
                <a:solidFill>
                  <a:srgbClr val="002060"/>
                </a:solidFill>
                <a:latin typeface="Palatino Linotype"/>
                <a:ea typeface="+mj-lt"/>
                <a:cs typeface="+mj-lt"/>
              </a:rPr>
              <a:t>At Violet Way Academy we want all of our pupils to ‘</a:t>
            </a:r>
            <a:r>
              <a:rPr lang="en-US" sz="2400" b="1" dirty="0">
                <a:solidFill>
                  <a:srgbClr val="002060"/>
                </a:solidFill>
                <a:latin typeface="Palatino Linotype"/>
                <a:ea typeface="+mj-lt"/>
                <a:cs typeface="+mj-lt"/>
              </a:rPr>
              <a:t>Reach for the Stars</a:t>
            </a:r>
            <a:r>
              <a:rPr lang="en-US" sz="2400" dirty="0">
                <a:solidFill>
                  <a:srgbClr val="002060"/>
                </a:solidFill>
                <a:latin typeface="Palatino Linotype"/>
                <a:ea typeface="+mj-lt"/>
                <a:cs typeface="+mj-lt"/>
              </a:rPr>
              <a:t>’. This means setting aspirational goals, persevering in the face of challenge and striving for excellence in all that they do. </a:t>
            </a:r>
            <a:endParaRPr lang="en-US" sz="2400" dirty="0">
              <a:solidFill>
                <a:srgbClr val="002060"/>
              </a:solidFill>
              <a:latin typeface="Palatino Linotype"/>
              <a:cs typeface="Calibri"/>
            </a:endParaRPr>
          </a:p>
        </p:txBody>
      </p:sp>
      <p:pic>
        <p:nvPicPr>
          <p:cNvPr id="5" name="Picture 4" descr="Icon&#10;&#10;Description automatically generated">
            <a:extLst>
              <a:ext uri="{FF2B5EF4-FFF2-40B4-BE49-F238E27FC236}">
                <a16:creationId xmlns:a16="http://schemas.microsoft.com/office/drawing/2014/main" id="{A929063E-BC16-4C76-9171-092B994D8F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7028" y="138647"/>
            <a:ext cx="1494211" cy="1625201"/>
          </a:xfrm>
          <a:prstGeom prst="rect">
            <a:avLst/>
          </a:prstGeom>
        </p:spPr>
      </p:pic>
      <p:pic>
        <p:nvPicPr>
          <p:cNvPr id="4" name="Picture 2">
            <a:extLst>
              <a:ext uri="{FF2B5EF4-FFF2-40B4-BE49-F238E27FC236}">
                <a16:creationId xmlns:a16="http://schemas.microsoft.com/office/drawing/2014/main" id="{D5C362DA-0B1B-4DD2-B44F-C23F22F498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592" y="4221088"/>
            <a:ext cx="2520392" cy="173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a:extLst>
              <a:ext uri="{FF2B5EF4-FFF2-40B4-BE49-F238E27FC236}">
                <a16:creationId xmlns:a16="http://schemas.microsoft.com/office/drawing/2014/main" id="{E4200970-BDFD-458C-92EA-80FA42765D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9016" y="4091542"/>
            <a:ext cx="2394408" cy="218763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9CCE9B2-0A2C-48AF-8012-641A2F1C2206}"/>
              </a:ext>
            </a:extLst>
          </p:cNvPr>
          <p:cNvSpPr txBox="1"/>
          <p:nvPr/>
        </p:nvSpPr>
        <p:spPr>
          <a:xfrm>
            <a:off x="2759400" y="4009553"/>
            <a:ext cx="3625200"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W Cen MT"/>
              </a:rPr>
              <a:t>"Over the last two decades, there has been a deepening recognition of the fundamental importance of improving reading standards on a child’s future academic achievement, wellbeing and success in life."</a:t>
            </a:r>
          </a:p>
          <a:p>
            <a:endParaRPr lang="en-US" i="1" dirty="0">
              <a:latin typeface="TW Cen MT"/>
              <a:cs typeface="Calibri"/>
            </a:endParaRPr>
          </a:p>
          <a:p>
            <a:r>
              <a:rPr lang="en-US" i="1" dirty="0">
                <a:latin typeface="TW Cen MT"/>
                <a:cs typeface="Calibri"/>
              </a:rPr>
              <a:t>DfE The Reading Framework </a:t>
            </a:r>
          </a:p>
          <a:p>
            <a:r>
              <a:rPr lang="en-US" i="1" dirty="0">
                <a:latin typeface="TW Cen MT"/>
                <a:cs typeface="Calibri"/>
              </a:rPr>
              <a:t>(July 2021)</a:t>
            </a:r>
          </a:p>
        </p:txBody>
      </p:sp>
    </p:spTree>
    <p:extLst>
      <p:ext uri="{BB962C8B-B14F-4D97-AF65-F5344CB8AC3E}">
        <p14:creationId xmlns:p14="http://schemas.microsoft.com/office/powerpoint/2010/main" val="3998917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16" y="78832"/>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Sound cards</a:t>
            </a:r>
            <a:endParaRPr lang="en-GB" sz="2800" b="1" dirty="0">
              <a:solidFill>
                <a:srgbClr val="002060"/>
              </a:solidFill>
              <a:latin typeface="Palatino Linotype" panose="02040502050505030304" pitchFamily="18" charset="0"/>
            </a:endParaRPr>
          </a:p>
        </p:txBody>
      </p:sp>
      <p:sp>
        <p:nvSpPr>
          <p:cNvPr id="7" name="TextBox 1">
            <a:extLst>
              <a:ext uri="{FF2B5EF4-FFF2-40B4-BE49-F238E27FC236}">
                <a16:creationId xmlns:a16="http://schemas.microsoft.com/office/drawing/2014/main" id="{C5899300-6025-4CDC-92E7-792E4A9116ED}"/>
              </a:ext>
            </a:extLst>
          </p:cNvPr>
          <p:cNvSpPr txBox="1"/>
          <p:nvPr/>
        </p:nvSpPr>
        <p:spPr>
          <a:xfrm>
            <a:off x="4627903" y="644870"/>
            <a:ext cx="4400298" cy="5847755"/>
          </a:xfrm>
          <a:prstGeom prst="rect">
            <a:avLst/>
          </a:prstGeom>
          <a:solidFill>
            <a:schemeClr val="accent1">
              <a:lumMod val="40000"/>
              <a:lumOff val="60000"/>
            </a:schemeClr>
          </a:solidFill>
          <a:ln>
            <a:solidFill>
              <a:schemeClr val="tx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dirty="0">
                <a:latin typeface="Palatino Linotype"/>
              </a:rPr>
              <a:t>Children learn new sounds weekly using Read Write Inc Phonic sound cards.</a:t>
            </a:r>
          </a:p>
          <a:p>
            <a:endParaRPr lang="en-GB" sz="1600" b="1" dirty="0">
              <a:latin typeface="Palatino Linotype"/>
              <a:ea typeface="+mn-lt"/>
              <a:cs typeface="+mn-lt"/>
            </a:endParaRPr>
          </a:p>
          <a:p>
            <a:r>
              <a:rPr lang="en-GB" sz="1600" b="1" dirty="0">
                <a:latin typeface="Palatino Linotype"/>
                <a:ea typeface="+mn-lt"/>
                <a:cs typeface="+mn-lt"/>
              </a:rPr>
              <a:t>These have the sound on one side and a picture and a rhyme on the other to help support the children to remember to correct sound.</a:t>
            </a:r>
          </a:p>
          <a:p>
            <a:endParaRPr lang="en-GB" sz="1600" b="1" dirty="0">
              <a:latin typeface="Palatino Linotype"/>
              <a:ea typeface="+mn-lt"/>
              <a:cs typeface="+mn-lt"/>
            </a:endParaRPr>
          </a:p>
          <a:p>
            <a:r>
              <a:rPr lang="en-GB" sz="1600" b="1" dirty="0">
                <a:latin typeface="Palatino Linotype"/>
                <a:ea typeface="+mn-lt"/>
                <a:cs typeface="+mn-lt"/>
              </a:rPr>
              <a:t>When there are 2 or more letters together to make a sound we call these ‘special friends’.</a:t>
            </a:r>
          </a:p>
          <a:p>
            <a:endParaRPr lang="en-GB" sz="1600" b="1" dirty="0">
              <a:latin typeface="Palatino Linotype"/>
              <a:ea typeface="+mn-lt"/>
              <a:cs typeface="+mn-lt"/>
            </a:endParaRPr>
          </a:p>
          <a:p>
            <a:r>
              <a:rPr lang="en-GB" sz="1600" b="1" dirty="0">
                <a:latin typeface="Palatino Linotype"/>
                <a:ea typeface="+mn-lt"/>
                <a:cs typeface="+mn-lt"/>
              </a:rPr>
              <a:t>Set 1 teaches initial sounds then </a:t>
            </a:r>
            <a:r>
              <a:rPr lang="en-GB" sz="1600" b="1" dirty="0" err="1">
                <a:latin typeface="Palatino Linotype"/>
                <a:ea typeface="+mn-lt"/>
                <a:cs typeface="+mn-lt"/>
              </a:rPr>
              <a:t>ch</a:t>
            </a:r>
            <a:r>
              <a:rPr lang="en-GB" sz="1600" b="1" dirty="0">
                <a:latin typeface="Palatino Linotype"/>
                <a:ea typeface="+mn-lt"/>
                <a:cs typeface="+mn-lt"/>
              </a:rPr>
              <a:t> </a:t>
            </a:r>
            <a:r>
              <a:rPr lang="en-GB" sz="1600" b="1" dirty="0" err="1">
                <a:latin typeface="Palatino Linotype"/>
                <a:ea typeface="+mn-lt"/>
                <a:cs typeface="+mn-lt"/>
              </a:rPr>
              <a:t>sh</a:t>
            </a:r>
            <a:r>
              <a:rPr lang="en-GB" sz="1600" b="1" dirty="0">
                <a:latin typeface="Palatino Linotype"/>
                <a:ea typeface="+mn-lt"/>
                <a:cs typeface="+mn-lt"/>
              </a:rPr>
              <a:t> </a:t>
            </a:r>
            <a:r>
              <a:rPr lang="en-GB" sz="1600" b="1" dirty="0" err="1">
                <a:latin typeface="Palatino Linotype"/>
                <a:ea typeface="+mn-lt"/>
                <a:cs typeface="+mn-lt"/>
              </a:rPr>
              <a:t>th</a:t>
            </a:r>
            <a:r>
              <a:rPr lang="en-GB" sz="1600" b="1" dirty="0">
                <a:latin typeface="Palatino Linotype"/>
                <a:ea typeface="+mn-lt"/>
                <a:cs typeface="+mn-lt"/>
              </a:rPr>
              <a:t> ng </a:t>
            </a:r>
            <a:r>
              <a:rPr lang="en-GB" sz="1600" b="1" dirty="0" err="1">
                <a:latin typeface="Palatino Linotype"/>
                <a:ea typeface="+mn-lt"/>
                <a:cs typeface="+mn-lt"/>
              </a:rPr>
              <a:t>nk</a:t>
            </a:r>
            <a:r>
              <a:rPr lang="en-GB" sz="1600" b="1" dirty="0">
                <a:latin typeface="Palatino Linotype"/>
                <a:ea typeface="+mn-lt"/>
                <a:cs typeface="+mn-lt"/>
              </a:rPr>
              <a:t> </a:t>
            </a:r>
            <a:r>
              <a:rPr lang="en-GB" sz="1600" b="1" dirty="0" err="1">
                <a:latin typeface="Palatino Linotype"/>
                <a:ea typeface="+mn-lt"/>
                <a:cs typeface="+mn-lt"/>
              </a:rPr>
              <a:t>ll</a:t>
            </a:r>
            <a:r>
              <a:rPr lang="en-GB" sz="1600" b="1" dirty="0">
                <a:latin typeface="Palatino Linotype"/>
                <a:ea typeface="+mn-lt"/>
                <a:cs typeface="+mn-lt"/>
              </a:rPr>
              <a:t> ck ss ff </a:t>
            </a:r>
            <a:r>
              <a:rPr lang="en-GB" sz="1600" b="1" dirty="0" err="1">
                <a:latin typeface="Palatino Linotype"/>
                <a:ea typeface="+mn-lt"/>
                <a:cs typeface="+mn-lt"/>
              </a:rPr>
              <a:t>zz</a:t>
            </a:r>
            <a:r>
              <a:rPr lang="en-GB" sz="1600" b="1" dirty="0">
                <a:latin typeface="Palatino Linotype"/>
                <a:ea typeface="+mn-lt"/>
                <a:cs typeface="+mn-lt"/>
              </a:rPr>
              <a:t> </a:t>
            </a:r>
            <a:r>
              <a:rPr lang="en-GB" sz="1600" b="1" dirty="0" err="1">
                <a:latin typeface="Palatino Linotype"/>
                <a:ea typeface="+mn-lt"/>
                <a:cs typeface="+mn-lt"/>
              </a:rPr>
              <a:t>mp</a:t>
            </a:r>
            <a:endParaRPr lang="en-GB" sz="1600" b="1" dirty="0">
              <a:latin typeface="Palatino Linotype"/>
              <a:ea typeface="+mn-lt"/>
              <a:cs typeface="+mn-lt"/>
            </a:endParaRPr>
          </a:p>
          <a:p>
            <a:endParaRPr lang="en-GB" sz="1600" b="1" dirty="0">
              <a:latin typeface="Palatino Linotype"/>
              <a:ea typeface="+mn-lt"/>
              <a:cs typeface="+mn-lt"/>
            </a:endParaRPr>
          </a:p>
          <a:p>
            <a:r>
              <a:rPr lang="en-GB" sz="1600" b="1" dirty="0">
                <a:latin typeface="Palatino Linotype"/>
                <a:ea typeface="+mn-lt"/>
                <a:cs typeface="+mn-lt"/>
              </a:rPr>
              <a:t>Set 2 teaches the most common ‘special friend sounds’</a:t>
            </a:r>
          </a:p>
          <a:p>
            <a:r>
              <a:rPr lang="en-GB" sz="1600" b="1" dirty="0">
                <a:latin typeface="Palatino Linotype"/>
                <a:ea typeface="+mn-lt"/>
                <a:cs typeface="+mn-lt"/>
              </a:rPr>
              <a:t>ay  </a:t>
            </a:r>
            <a:r>
              <a:rPr lang="en-GB" sz="1600" b="1" dirty="0" err="1">
                <a:latin typeface="Palatino Linotype"/>
                <a:ea typeface="+mn-lt"/>
                <a:cs typeface="+mn-lt"/>
              </a:rPr>
              <a:t>ee</a:t>
            </a:r>
            <a:r>
              <a:rPr lang="en-GB" sz="1600" b="1" dirty="0">
                <a:latin typeface="Palatino Linotype"/>
                <a:ea typeface="+mn-lt"/>
                <a:cs typeface="+mn-lt"/>
              </a:rPr>
              <a:t>   </a:t>
            </a:r>
            <a:r>
              <a:rPr lang="en-GB" sz="1600" b="1" dirty="0" err="1">
                <a:latin typeface="Palatino Linotype"/>
                <a:ea typeface="+mn-lt"/>
                <a:cs typeface="+mn-lt"/>
              </a:rPr>
              <a:t>igh</a:t>
            </a:r>
            <a:r>
              <a:rPr lang="en-GB" sz="1600" b="1" dirty="0">
                <a:latin typeface="Palatino Linotype"/>
                <a:ea typeface="+mn-lt"/>
                <a:cs typeface="+mn-lt"/>
              </a:rPr>
              <a:t>   ow   </a:t>
            </a:r>
            <a:r>
              <a:rPr lang="en-GB" sz="1600" b="1" dirty="0" err="1">
                <a:latin typeface="Palatino Linotype"/>
                <a:ea typeface="+mn-lt"/>
                <a:cs typeface="+mn-lt"/>
              </a:rPr>
              <a:t>oo</a:t>
            </a:r>
            <a:r>
              <a:rPr lang="en-GB" sz="1600" b="1" dirty="0">
                <a:latin typeface="Palatino Linotype"/>
                <a:ea typeface="+mn-lt"/>
                <a:cs typeface="+mn-lt"/>
              </a:rPr>
              <a:t>   </a:t>
            </a:r>
            <a:r>
              <a:rPr lang="en-GB" sz="1600" b="1" dirty="0" err="1">
                <a:latin typeface="Palatino Linotype"/>
                <a:ea typeface="+mn-lt"/>
                <a:cs typeface="+mn-lt"/>
              </a:rPr>
              <a:t>oo</a:t>
            </a:r>
            <a:r>
              <a:rPr lang="en-GB" sz="1600" b="1" dirty="0">
                <a:latin typeface="Palatino Linotype"/>
                <a:ea typeface="+mn-lt"/>
                <a:cs typeface="+mn-lt"/>
              </a:rPr>
              <a:t>  </a:t>
            </a:r>
            <a:r>
              <a:rPr lang="en-GB" sz="1600" b="1" dirty="0" err="1">
                <a:latin typeface="Palatino Linotype"/>
                <a:ea typeface="+mn-lt"/>
                <a:cs typeface="+mn-lt"/>
              </a:rPr>
              <a:t>ar</a:t>
            </a:r>
            <a:r>
              <a:rPr lang="en-GB" sz="1600" b="1" dirty="0">
                <a:latin typeface="Palatino Linotype"/>
                <a:ea typeface="+mn-lt"/>
                <a:cs typeface="+mn-lt"/>
              </a:rPr>
              <a:t>  </a:t>
            </a:r>
            <a:r>
              <a:rPr lang="en-GB" sz="1600" b="1" dirty="0" err="1">
                <a:latin typeface="Palatino Linotype"/>
                <a:ea typeface="+mn-lt"/>
                <a:cs typeface="+mn-lt"/>
              </a:rPr>
              <a:t>ir</a:t>
            </a:r>
            <a:r>
              <a:rPr lang="en-GB" sz="1600" b="1" dirty="0">
                <a:latin typeface="Palatino Linotype"/>
                <a:ea typeface="+mn-lt"/>
                <a:cs typeface="+mn-lt"/>
              </a:rPr>
              <a:t>   or </a:t>
            </a:r>
            <a:r>
              <a:rPr lang="en-GB" sz="1600" b="1" dirty="0" err="1">
                <a:latin typeface="Palatino Linotype"/>
                <a:ea typeface="+mn-lt"/>
                <a:cs typeface="+mn-lt"/>
              </a:rPr>
              <a:t>ou</a:t>
            </a:r>
            <a:r>
              <a:rPr lang="en-GB" sz="1600" b="1" dirty="0">
                <a:latin typeface="Palatino Linotype"/>
                <a:ea typeface="+mn-lt"/>
                <a:cs typeface="+mn-lt"/>
              </a:rPr>
              <a:t>   oy </a:t>
            </a:r>
          </a:p>
          <a:p>
            <a:endParaRPr lang="en-GB" sz="1600" b="1" dirty="0">
              <a:latin typeface="Palatino Linotype"/>
              <a:ea typeface="+mn-lt"/>
              <a:cs typeface="+mn-lt"/>
            </a:endParaRPr>
          </a:p>
          <a:p>
            <a:r>
              <a:rPr lang="en-GB" sz="1600" b="1" dirty="0">
                <a:latin typeface="Palatino Linotype"/>
                <a:ea typeface="+mn-lt"/>
                <a:cs typeface="+mn-lt"/>
              </a:rPr>
              <a:t>Set 3 and Set 4 then teach additional ‘special friends’ and alternative sounds for the Set 2 graphemes.</a:t>
            </a:r>
            <a:endParaRPr lang="en-GB" sz="1600" dirty="0">
              <a:latin typeface="Palatino Linotype"/>
              <a:ea typeface="+mn-lt"/>
              <a:cs typeface="+mn-lt"/>
            </a:endParaRPr>
          </a:p>
          <a:p>
            <a:endParaRPr lang="en-GB" sz="1600" dirty="0">
              <a:latin typeface="Palatino Linotype"/>
              <a:ea typeface="+mn-lt"/>
              <a:cs typeface="+mn-lt"/>
            </a:endParaRPr>
          </a:p>
        </p:txBody>
      </p:sp>
      <p:pic>
        <p:nvPicPr>
          <p:cNvPr id="5" name="Picture 3">
            <a:extLst>
              <a:ext uri="{FF2B5EF4-FFF2-40B4-BE49-F238E27FC236}">
                <a16:creationId xmlns:a16="http://schemas.microsoft.com/office/drawing/2014/main" id="{3AC3F2EA-0213-4C07-B0DF-D7C7F2B26A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779" y="3672054"/>
            <a:ext cx="3672769" cy="2789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6">
            <a:extLst>
              <a:ext uri="{FF2B5EF4-FFF2-40B4-BE49-F238E27FC236}">
                <a16:creationId xmlns:a16="http://schemas.microsoft.com/office/drawing/2014/main" id="{39FE644F-507D-4918-A744-4548A10BA5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332" y="742107"/>
            <a:ext cx="3672408" cy="2789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8389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Parent video: How to say the sounds">
            <a:hlinkClick r:id="" action="ppaction://media"/>
            <a:extLst>
              <a:ext uri="{FF2B5EF4-FFF2-40B4-BE49-F238E27FC236}">
                <a16:creationId xmlns:a16="http://schemas.microsoft.com/office/drawing/2014/main" id="{BB29A6B5-5F71-4D06-8025-8DD181B57DCC}"/>
              </a:ext>
            </a:extLst>
          </p:cNvPr>
          <p:cNvPicPr>
            <a:picLocks noRot="1" noChangeAspect="1"/>
          </p:cNvPicPr>
          <p:nvPr>
            <a:videoFile r:link="rId1"/>
          </p:nvPr>
        </p:nvPicPr>
        <p:blipFill>
          <a:blip r:embed="rId3"/>
          <a:stretch>
            <a:fillRect/>
          </a:stretch>
        </p:blipFill>
        <p:spPr>
          <a:xfrm>
            <a:off x="432261" y="1093624"/>
            <a:ext cx="8212390" cy="4946506"/>
          </a:xfrm>
          <a:prstGeom prst="rect">
            <a:avLst/>
          </a:prstGeom>
        </p:spPr>
      </p:pic>
      <p:sp>
        <p:nvSpPr>
          <p:cNvPr id="3" name="Rectangle 2">
            <a:extLst>
              <a:ext uri="{FF2B5EF4-FFF2-40B4-BE49-F238E27FC236}">
                <a16:creationId xmlns:a16="http://schemas.microsoft.com/office/drawing/2014/main" id="{CBF67EF2-F43B-4A31-93B7-388E01D915CE}"/>
              </a:ext>
            </a:extLst>
          </p:cNvPr>
          <p:cNvSpPr/>
          <p:nvPr/>
        </p:nvSpPr>
        <p:spPr>
          <a:xfrm>
            <a:off x="1889937" y="332656"/>
            <a:ext cx="4846198" cy="369332"/>
          </a:xfrm>
          <a:prstGeom prst="rect">
            <a:avLst/>
          </a:prstGeom>
        </p:spPr>
        <p:txBody>
          <a:bodyPr wrap="none">
            <a:spAutoFit/>
          </a:bodyPr>
          <a:lstStyle/>
          <a:p>
            <a:pPr algn="ctr"/>
            <a:r>
              <a:rPr lang="en-GB" b="1" dirty="0">
                <a:solidFill>
                  <a:srgbClr val="002060"/>
                </a:solidFill>
                <a:latin typeface="Palatino Linotype"/>
              </a:rPr>
              <a:t>How to say the sounds – a Guide for Parents</a:t>
            </a:r>
            <a:endParaRPr lang="en-GB" b="1" dirty="0">
              <a:solidFill>
                <a:srgbClr val="002060"/>
              </a:solidFill>
              <a:latin typeface="Palatino Linotype" panose="02040502050505030304" pitchFamily="18" charset="0"/>
            </a:endParaRPr>
          </a:p>
        </p:txBody>
      </p:sp>
    </p:spTree>
    <p:extLst>
      <p:ext uri="{BB962C8B-B14F-4D97-AF65-F5344CB8AC3E}">
        <p14:creationId xmlns:p14="http://schemas.microsoft.com/office/powerpoint/2010/main" val="156671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16" y="78832"/>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Green Words</a:t>
            </a:r>
            <a:endParaRPr lang="en-GB" sz="2800" b="1" dirty="0">
              <a:solidFill>
                <a:srgbClr val="002060"/>
              </a:solidFill>
              <a:latin typeface="Palatino Linotype" panose="02040502050505030304" pitchFamily="18" charset="0"/>
            </a:endParaRPr>
          </a:p>
        </p:txBody>
      </p:sp>
      <p:sp>
        <p:nvSpPr>
          <p:cNvPr id="7" name="TextBox 1">
            <a:extLst>
              <a:ext uri="{FF2B5EF4-FFF2-40B4-BE49-F238E27FC236}">
                <a16:creationId xmlns:a16="http://schemas.microsoft.com/office/drawing/2014/main" id="{C5899300-6025-4CDC-92E7-792E4A9116ED}"/>
              </a:ext>
            </a:extLst>
          </p:cNvPr>
          <p:cNvSpPr txBox="1"/>
          <p:nvPr/>
        </p:nvSpPr>
        <p:spPr>
          <a:xfrm>
            <a:off x="4627903" y="644870"/>
            <a:ext cx="4400298" cy="5601533"/>
          </a:xfrm>
          <a:prstGeom prst="rect">
            <a:avLst/>
          </a:prstGeom>
          <a:solidFill>
            <a:schemeClr val="accent3">
              <a:lumMod val="40000"/>
              <a:lumOff val="60000"/>
            </a:schemeClr>
          </a:solidFill>
          <a:ln>
            <a:solidFill>
              <a:schemeClr val="accent3"/>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dirty="0">
                <a:latin typeface="Palatino Linotype"/>
              </a:rPr>
              <a:t>Once the children learn the first 5 sounds - m a s d t they start to sound out, blend and read words.</a:t>
            </a:r>
          </a:p>
          <a:p>
            <a:endParaRPr lang="en-GB" sz="1600" b="1" dirty="0">
              <a:latin typeface="Palatino Linotype"/>
              <a:ea typeface="+mn-lt"/>
              <a:cs typeface="+mn-lt"/>
            </a:endParaRPr>
          </a:p>
          <a:p>
            <a:r>
              <a:rPr lang="en-GB" sz="1600" b="1" dirty="0">
                <a:latin typeface="Palatino Linotype"/>
                <a:ea typeface="+mn-lt"/>
                <a:cs typeface="+mn-lt"/>
              </a:rPr>
              <a:t>Children read words on green cards that we call Green Words because they can use their phonic knowledge to sound them out.</a:t>
            </a:r>
          </a:p>
          <a:p>
            <a:endParaRPr lang="en-GB" sz="1600" b="1" dirty="0">
              <a:latin typeface="Palatino Linotype"/>
              <a:ea typeface="+mn-lt"/>
              <a:cs typeface="+mn-lt"/>
            </a:endParaRPr>
          </a:p>
          <a:p>
            <a:r>
              <a:rPr lang="en-GB" sz="1600" b="1" dirty="0">
                <a:latin typeface="Palatino Linotype"/>
                <a:ea typeface="+mn-lt"/>
                <a:cs typeface="+mn-lt"/>
              </a:rPr>
              <a:t>There are green word cards that match each of the sounds that the children learn so that they can practise reading words with their new sound in.</a:t>
            </a:r>
          </a:p>
          <a:p>
            <a:endParaRPr lang="en-GB" sz="1600" b="1" dirty="0">
              <a:latin typeface="Palatino Linotype"/>
              <a:ea typeface="+mn-lt"/>
              <a:cs typeface="+mn-lt"/>
            </a:endParaRPr>
          </a:p>
          <a:p>
            <a:r>
              <a:rPr lang="en-GB" sz="1600" b="1" dirty="0">
                <a:latin typeface="Palatino Linotype"/>
                <a:ea typeface="+mn-lt"/>
                <a:cs typeface="+mn-lt"/>
              </a:rPr>
              <a:t>These sound cards use sound buttons . for a single sound _____ for special friends to help the children read these words.</a:t>
            </a:r>
          </a:p>
          <a:p>
            <a:endParaRPr lang="en-GB" sz="1600" b="1" dirty="0">
              <a:latin typeface="Palatino Linotype"/>
              <a:ea typeface="+mn-lt"/>
              <a:cs typeface="+mn-lt"/>
            </a:endParaRPr>
          </a:p>
          <a:p>
            <a:r>
              <a:rPr lang="en-GB" sz="1600" b="1" dirty="0">
                <a:latin typeface="Palatino Linotype"/>
                <a:ea typeface="+mn-lt"/>
                <a:cs typeface="+mn-lt"/>
              </a:rPr>
              <a:t>On the other side of the card is the same word without the sound buttons so that children can become more fluent readers and less reliant on the sound buttons for support. </a:t>
            </a:r>
            <a:endParaRPr lang="en-GB" sz="1600" dirty="0">
              <a:latin typeface="Palatino Linotype"/>
              <a:ea typeface="+mn-lt"/>
              <a:cs typeface="+mn-lt"/>
            </a:endParaRPr>
          </a:p>
          <a:p>
            <a:endParaRPr lang="en-GB" sz="1600" dirty="0">
              <a:latin typeface="Palatino Linotype"/>
              <a:ea typeface="+mn-lt"/>
              <a:cs typeface="+mn-lt"/>
            </a:endParaRPr>
          </a:p>
        </p:txBody>
      </p:sp>
      <p:pic>
        <p:nvPicPr>
          <p:cNvPr id="1026" name="Picture 2" descr="Read Write Inc. Phonics | Synthetic phonics">
            <a:extLst>
              <a:ext uri="{FF2B5EF4-FFF2-40B4-BE49-F238E27FC236}">
                <a16:creationId xmlns:a16="http://schemas.microsoft.com/office/drawing/2014/main" id="{E2274EFC-D5DF-4B6F-AA27-B6A8E38E55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350043"/>
            <a:ext cx="4157913" cy="4157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3032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16" y="78832"/>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Red Words</a:t>
            </a:r>
            <a:endParaRPr lang="en-GB" sz="2800" b="1" dirty="0">
              <a:solidFill>
                <a:srgbClr val="002060"/>
              </a:solidFill>
              <a:latin typeface="Palatino Linotype" panose="02040502050505030304" pitchFamily="18" charset="0"/>
            </a:endParaRPr>
          </a:p>
        </p:txBody>
      </p:sp>
      <p:sp>
        <p:nvSpPr>
          <p:cNvPr id="7" name="TextBox 1">
            <a:extLst>
              <a:ext uri="{FF2B5EF4-FFF2-40B4-BE49-F238E27FC236}">
                <a16:creationId xmlns:a16="http://schemas.microsoft.com/office/drawing/2014/main" id="{C5899300-6025-4CDC-92E7-792E4A9116ED}"/>
              </a:ext>
            </a:extLst>
          </p:cNvPr>
          <p:cNvSpPr txBox="1"/>
          <p:nvPr/>
        </p:nvSpPr>
        <p:spPr>
          <a:xfrm>
            <a:off x="4427984" y="764704"/>
            <a:ext cx="4400298" cy="5878532"/>
          </a:xfrm>
          <a:prstGeom prst="rect">
            <a:avLst/>
          </a:prstGeom>
          <a:solidFill>
            <a:schemeClr val="accent2">
              <a:lumMod val="40000"/>
              <a:lumOff val="60000"/>
            </a:schemeClr>
          </a:solidFill>
          <a:ln>
            <a:solidFill>
              <a:schemeClr val="accent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dirty="0">
                <a:latin typeface="Palatino Linotype"/>
              </a:rPr>
              <a:t>Red words or tricky words are words that children can not phonetically sound out using the sounds that they have learnt in Set 1, 2,3 or 4.</a:t>
            </a:r>
          </a:p>
          <a:p>
            <a:endParaRPr lang="en-GB" b="1" dirty="0">
              <a:latin typeface="Palatino Linotype"/>
            </a:endParaRPr>
          </a:p>
          <a:p>
            <a:r>
              <a:rPr lang="en-GB" b="1" dirty="0">
                <a:latin typeface="Palatino Linotype"/>
              </a:rPr>
              <a:t>There are red words for all of the different book levels in Read Write Inc that children have to practise reading to know these from sight without any sounds out at all.</a:t>
            </a:r>
          </a:p>
          <a:p>
            <a:endParaRPr lang="en-GB" b="1" dirty="0">
              <a:latin typeface="Palatino Linotype"/>
            </a:endParaRPr>
          </a:p>
          <a:p>
            <a:r>
              <a:rPr lang="en-GB" b="1" dirty="0">
                <a:latin typeface="Palatino Linotype"/>
              </a:rPr>
              <a:t>To become a fluent reader reading these is as important as knowing all of the phonic sounds and being able to read Green words. </a:t>
            </a:r>
          </a:p>
          <a:p>
            <a:endParaRPr lang="en-GB" b="1" dirty="0">
              <a:latin typeface="Palatino Linotype"/>
            </a:endParaRPr>
          </a:p>
          <a:p>
            <a:r>
              <a:rPr lang="en-GB" b="1" dirty="0">
                <a:latin typeface="Palatino Linotype"/>
              </a:rPr>
              <a:t>Children will bring home the red words for the level Read Write Inc book they are on to practise at home in Rocket Reader books.</a:t>
            </a:r>
          </a:p>
          <a:p>
            <a:endParaRPr lang="en-GB" sz="1600" b="1" dirty="0">
              <a:latin typeface="Palatino Linotype"/>
              <a:ea typeface="+mn-lt"/>
              <a:cs typeface="+mn-lt"/>
            </a:endParaRPr>
          </a:p>
        </p:txBody>
      </p:sp>
      <p:pic>
        <p:nvPicPr>
          <p:cNvPr id="2050" name="Picture 2" descr="Read Write Inc. Phonics: Red Word Cards : Ruth Miskin : 9780198374268">
            <a:extLst>
              <a:ext uri="{FF2B5EF4-FFF2-40B4-BE49-F238E27FC236}">
                <a16:creationId xmlns:a16="http://schemas.microsoft.com/office/drawing/2014/main" id="{0B54B417-016F-45F8-8AEC-E3BD1D4D49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446208"/>
            <a:ext cx="3024336" cy="3965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871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con&#10;&#10;Description automatically generated">
            <a:hlinkClick r:id="rId2"/>
            <a:extLst>
              <a:ext uri="{FF2B5EF4-FFF2-40B4-BE49-F238E27FC236}">
                <a16:creationId xmlns:a16="http://schemas.microsoft.com/office/drawing/2014/main" id="{5765AF33-F1D4-4748-8DE9-1B8BF298F3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214062"/>
            <a:ext cx="746669" cy="813535"/>
          </a:xfrm>
          <a:prstGeom prst="rect">
            <a:avLst/>
          </a:prstGeom>
        </p:spPr>
      </p:pic>
      <p:sp>
        <p:nvSpPr>
          <p:cNvPr id="5" name="TextBox 4">
            <a:extLst>
              <a:ext uri="{FF2B5EF4-FFF2-40B4-BE49-F238E27FC236}">
                <a16:creationId xmlns:a16="http://schemas.microsoft.com/office/drawing/2014/main" id="{65CB9250-CECE-45D8-91FA-458DDD7F6529}"/>
              </a:ext>
            </a:extLst>
          </p:cNvPr>
          <p:cNvSpPr txBox="1"/>
          <p:nvPr/>
        </p:nvSpPr>
        <p:spPr>
          <a:xfrm>
            <a:off x="161764" y="265713"/>
            <a:ext cx="9144000" cy="523220"/>
          </a:xfrm>
          <a:prstGeom prst="rect">
            <a:avLst/>
          </a:prstGeom>
          <a:noFill/>
        </p:spPr>
        <p:txBody>
          <a:bodyPr wrap="square" rtlCol="0">
            <a:spAutoFit/>
          </a:bodyPr>
          <a:lstStyle/>
          <a:p>
            <a:pPr algn="ctr"/>
            <a:r>
              <a:rPr lang="en-GB" sz="2800" b="1" dirty="0">
                <a:solidFill>
                  <a:srgbClr val="002060"/>
                </a:solidFill>
                <a:latin typeface="Palatino Linotype" panose="02040502050505030304" pitchFamily="18" charset="0"/>
              </a:rPr>
              <a:t>Further Information</a:t>
            </a:r>
          </a:p>
        </p:txBody>
      </p:sp>
      <p:sp>
        <p:nvSpPr>
          <p:cNvPr id="4" name="TextBox 1">
            <a:extLst>
              <a:ext uri="{FF2B5EF4-FFF2-40B4-BE49-F238E27FC236}">
                <a16:creationId xmlns:a16="http://schemas.microsoft.com/office/drawing/2014/main" id="{91AD268B-8A83-4242-99F6-EA5463AE7180}"/>
              </a:ext>
            </a:extLst>
          </p:cNvPr>
          <p:cNvSpPr txBox="1"/>
          <p:nvPr/>
        </p:nvSpPr>
        <p:spPr>
          <a:xfrm>
            <a:off x="1403648" y="1050046"/>
            <a:ext cx="6876256" cy="1554272"/>
          </a:xfrm>
          <a:prstGeom prst="rect">
            <a:avLst/>
          </a:prstGeom>
          <a:solidFill>
            <a:srgbClr val="FFFFCC"/>
          </a:solidFill>
          <a:ln>
            <a:solidFill>
              <a:srgbClr val="FFFF66"/>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b="1" dirty="0">
                <a:latin typeface="Palatino Linotype"/>
              </a:rPr>
              <a:t>Further information about Read Write Inc and how we teach Phonics and Reading at Violet Way can be found on our website:</a:t>
            </a:r>
          </a:p>
          <a:p>
            <a:pPr algn="ctr"/>
            <a:endParaRPr lang="en-GB" sz="700" b="1" dirty="0">
              <a:latin typeface="Palatino Linotype"/>
            </a:endParaRPr>
          </a:p>
          <a:p>
            <a:pPr algn="ctr"/>
            <a:r>
              <a:rPr lang="en-GB" b="1" dirty="0">
                <a:latin typeface="Palatino Linotype"/>
                <a:hlinkClick r:id="rId4"/>
              </a:rPr>
              <a:t>www.violetway.org</a:t>
            </a:r>
            <a:r>
              <a:rPr lang="en-GB" b="1" dirty="0">
                <a:latin typeface="Palatino Linotype"/>
              </a:rPr>
              <a:t> </a:t>
            </a:r>
          </a:p>
          <a:p>
            <a:endParaRPr lang="en-GB" sz="1600" b="1" dirty="0">
              <a:latin typeface="Palatino Linotype"/>
              <a:ea typeface="+mn-lt"/>
              <a:cs typeface="+mn-lt"/>
            </a:endParaRPr>
          </a:p>
        </p:txBody>
      </p:sp>
      <p:pic>
        <p:nvPicPr>
          <p:cNvPr id="2" name="Picture 1">
            <a:extLst>
              <a:ext uri="{FF2B5EF4-FFF2-40B4-BE49-F238E27FC236}">
                <a16:creationId xmlns:a16="http://schemas.microsoft.com/office/drawing/2014/main" id="{3D7A0C52-C04A-400A-BAA6-7040C0695870}"/>
              </a:ext>
            </a:extLst>
          </p:cNvPr>
          <p:cNvPicPr>
            <a:picLocks noChangeAspect="1"/>
          </p:cNvPicPr>
          <p:nvPr/>
        </p:nvPicPr>
        <p:blipFill>
          <a:blip r:embed="rId5"/>
          <a:stretch>
            <a:fillRect/>
          </a:stretch>
        </p:blipFill>
        <p:spPr>
          <a:xfrm>
            <a:off x="1115616" y="2708920"/>
            <a:ext cx="7236296" cy="3821165"/>
          </a:xfrm>
          <a:prstGeom prst="rect">
            <a:avLst/>
          </a:prstGeom>
        </p:spPr>
      </p:pic>
    </p:spTree>
    <p:extLst>
      <p:ext uri="{BB962C8B-B14F-4D97-AF65-F5344CB8AC3E}">
        <p14:creationId xmlns:p14="http://schemas.microsoft.com/office/powerpoint/2010/main" val="2129484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16" y="78832"/>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Reading at Home </a:t>
            </a:r>
            <a:endParaRPr lang="en-GB" sz="2800" b="1" dirty="0">
              <a:solidFill>
                <a:srgbClr val="002060"/>
              </a:solidFill>
              <a:latin typeface="Palatino Linotype" panose="02040502050505030304" pitchFamily="18" charset="0"/>
            </a:endParaRPr>
          </a:p>
        </p:txBody>
      </p:sp>
      <p:sp>
        <p:nvSpPr>
          <p:cNvPr id="7" name="TextBox 1">
            <a:extLst>
              <a:ext uri="{FF2B5EF4-FFF2-40B4-BE49-F238E27FC236}">
                <a16:creationId xmlns:a16="http://schemas.microsoft.com/office/drawing/2014/main" id="{C5899300-6025-4CDC-92E7-792E4A9116ED}"/>
              </a:ext>
            </a:extLst>
          </p:cNvPr>
          <p:cNvSpPr txBox="1"/>
          <p:nvPr/>
        </p:nvSpPr>
        <p:spPr>
          <a:xfrm>
            <a:off x="467544" y="764704"/>
            <a:ext cx="8360738" cy="2031325"/>
          </a:xfrm>
          <a:prstGeom prst="rect">
            <a:avLst/>
          </a:prstGeom>
          <a:solidFill>
            <a:schemeClr val="accent1">
              <a:lumMod val="40000"/>
              <a:lumOff val="60000"/>
            </a:schemeClr>
          </a:solidFill>
          <a:ln>
            <a:solidFill>
              <a:schemeClr val="tx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b="1" dirty="0">
                <a:latin typeface="Palatino Linotype"/>
              </a:rPr>
              <a:t>For all of the different Read Write Inc Book levels that we have in school there are Read Write Inc Book Bag Books that will be sent home with children to match. These will have phonic sounds from the same set that children will be reading in class and will also have the same red words. Please read this book more than once with your child to develop fluency and expression and please read as many nights as you can at home to support your child’s reading development. </a:t>
            </a:r>
            <a:endParaRPr lang="en-GB" sz="1600" b="1" dirty="0">
              <a:latin typeface="Palatino Linotype"/>
              <a:ea typeface="+mn-lt"/>
              <a:cs typeface="+mn-lt"/>
            </a:endParaRPr>
          </a:p>
        </p:txBody>
      </p:sp>
      <p:pic>
        <p:nvPicPr>
          <p:cNvPr id="5124" name="Picture 4" descr="Read Write Inc. Phonics Book Bag Books: Orange Set 4 Storybooks Mixed Pack  of 12: Amazon.co.uk: Bradbury, Adrian, McFarlane, Karra, Miskin, Ruth:  9780198420323: Books">
            <a:extLst>
              <a:ext uri="{FF2B5EF4-FFF2-40B4-BE49-F238E27FC236}">
                <a16:creationId xmlns:a16="http://schemas.microsoft.com/office/drawing/2014/main" id="{429CE979-2609-4203-9D32-F7721F446C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996952"/>
            <a:ext cx="4906419" cy="3441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1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F21A41-B99E-4B12-B08E-5C7225676F42}"/>
              </a:ext>
            </a:extLst>
          </p:cNvPr>
          <p:cNvPicPr>
            <a:picLocks noChangeAspect="1"/>
          </p:cNvPicPr>
          <p:nvPr/>
        </p:nvPicPr>
        <p:blipFill>
          <a:blip r:embed="rId2"/>
          <a:stretch>
            <a:fillRect/>
          </a:stretch>
        </p:blipFill>
        <p:spPr>
          <a:xfrm>
            <a:off x="2195736" y="59671"/>
            <a:ext cx="4752527" cy="6738657"/>
          </a:xfrm>
          <a:prstGeom prst="rect">
            <a:avLst/>
          </a:prstGeom>
        </p:spPr>
      </p:pic>
    </p:spTree>
    <p:extLst>
      <p:ext uri="{BB962C8B-B14F-4D97-AF65-F5344CB8AC3E}">
        <p14:creationId xmlns:p14="http://schemas.microsoft.com/office/powerpoint/2010/main" val="474366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349" y="188640"/>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Reading Rocket Books</a:t>
            </a:r>
            <a:endParaRPr lang="en-GB" sz="2800" b="1" dirty="0">
              <a:solidFill>
                <a:srgbClr val="002060"/>
              </a:solidFill>
              <a:latin typeface="Palatino Linotype" panose="02040502050505030304" pitchFamily="18" charset="0"/>
            </a:endParaRPr>
          </a:p>
        </p:txBody>
      </p:sp>
      <p:sp>
        <p:nvSpPr>
          <p:cNvPr id="3" name="AutoShape 4" descr="Image preview">
            <a:extLst>
              <a:ext uri="{FF2B5EF4-FFF2-40B4-BE49-F238E27FC236}">
                <a16:creationId xmlns:a16="http://schemas.microsoft.com/office/drawing/2014/main" id="{CD12BD21-9141-4056-9573-F10A0510F39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1">
            <a:extLst>
              <a:ext uri="{FF2B5EF4-FFF2-40B4-BE49-F238E27FC236}">
                <a16:creationId xmlns:a16="http://schemas.microsoft.com/office/drawing/2014/main" id="{904FB52F-BF93-4C9E-87E3-7A705FA2982F}"/>
              </a:ext>
            </a:extLst>
          </p:cNvPr>
          <p:cNvSpPr txBox="1"/>
          <p:nvPr/>
        </p:nvSpPr>
        <p:spPr>
          <a:xfrm>
            <a:off x="370756" y="787921"/>
            <a:ext cx="5554964" cy="1477328"/>
          </a:xfrm>
          <a:prstGeom prst="rect">
            <a:avLst/>
          </a:prstGeom>
          <a:solidFill>
            <a:schemeClr val="accent3">
              <a:lumMod val="40000"/>
              <a:lumOff val="60000"/>
            </a:schemeClr>
          </a:solidFill>
          <a:ln>
            <a:solidFill>
              <a:schemeClr val="accent3"/>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b="1" dirty="0">
                <a:latin typeface="Palatino Linotype"/>
              </a:rPr>
              <a:t>All children have a Reading Rocket book in their reading file. Every time your child reads you can initial a box on their rocket and the children can colour in the number to show how many reads they have completed. </a:t>
            </a:r>
          </a:p>
        </p:txBody>
      </p:sp>
      <p:pic>
        <p:nvPicPr>
          <p:cNvPr id="6" name="Picture 5">
            <a:extLst>
              <a:ext uri="{FF2B5EF4-FFF2-40B4-BE49-F238E27FC236}">
                <a16:creationId xmlns:a16="http://schemas.microsoft.com/office/drawing/2014/main" id="{1FD2D19E-3067-4B60-8E8C-10AAB846D0D0}"/>
              </a:ext>
            </a:extLst>
          </p:cNvPr>
          <p:cNvPicPr>
            <a:picLocks noChangeAspect="1"/>
          </p:cNvPicPr>
          <p:nvPr/>
        </p:nvPicPr>
        <p:blipFill>
          <a:blip r:embed="rId2"/>
          <a:stretch>
            <a:fillRect/>
          </a:stretch>
        </p:blipFill>
        <p:spPr>
          <a:xfrm>
            <a:off x="6588224" y="145629"/>
            <a:ext cx="2187978" cy="3068960"/>
          </a:xfrm>
          <a:prstGeom prst="rect">
            <a:avLst/>
          </a:prstGeom>
        </p:spPr>
      </p:pic>
      <p:pic>
        <p:nvPicPr>
          <p:cNvPr id="8" name="Picture 7">
            <a:extLst>
              <a:ext uri="{FF2B5EF4-FFF2-40B4-BE49-F238E27FC236}">
                <a16:creationId xmlns:a16="http://schemas.microsoft.com/office/drawing/2014/main" id="{032E0395-6FED-4076-9A18-493D13D9F057}"/>
              </a:ext>
            </a:extLst>
          </p:cNvPr>
          <p:cNvPicPr>
            <a:picLocks noChangeAspect="1"/>
          </p:cNvPicPr>
          <p:nvPr/>
        </p:nvPicPr>
        <p:blipFill>
          <a:blip r:embed="rId3"/>
          <a:stretch>
            <a:fillRect/>
          </a:stretch>
        </p:blipFill>
        <p:spPr>
          <a:xfrm>
            <a:off x="350337" y="2636912"/>
            <a:ext cx="2198525" cy="3068961"/>
          </a:xfrm>
          <a:prstGeom prst="rect">
            <a:avLst/>
          </a:prstGeom>
        </p:spPr>
      </p:pic>
      <p:sp>
        <p:nvSpPr>
          <p:cNvPr id="11" name="TextBox 1">
            <a:extLst>
              <a:ext uri="{FF2B5EF4-FFF2-40B4-BE49-F238E27FC236}">
                <a16:creationId xmlns:a16="http://schemas.microsoft.com/office/drawing/2014/main" id="{3F69700E-97A6-46FD-A976-7C9620C4DA9E}"/>
              </a:ext>
            </a:extLst>
          </p:cNvPr>
          <p:cNvSpPr txBox="1"/>
          <p:nvPr/>
        </p:nvSpPr>
        <p:spPr>
          <a:xfrm>
            <a:off x="2699792" y="4994349"/>
            <a:ext cx="6200502" cy="1200329"/>
          </a:xfrm>
          <a:prstGeom prst="rect">
            <a:avLst/>
          </a:prstGeom>
          <a:solidFill>
            <a:schemeClr val="tx2">
              <a:lumMod val="20000"/>
              <a:lumOff val="80000"/>
            </a:schemeClr>
          </a:solidFill>
          <a:ln>
            <a:solidFill>
              <a:schemeClr val="tx2">
                <a:lumMod val="75000"/>
              </a:schemeClr>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b="1" dirty="0">
                <a:latin typeface="Palatino Linotype"/>
              </a:rPr>
              <a:t>Your child’s reading file with their Reading Rocket book and their home reading book must always be put back into book bags after reading at home and brought into school daily.</a:t>
            </a:r>
          </a:p>
        </p:txBody>
      </p:sp>
      <p:sp>
        <p:nvSpPr>
          <p:cNvPr id="12" name="TextBox 1">
            <a:extLst>
              <a:ext uri="{FF2B5EF4-FFF2-40B4-BE49-F238E27FC236}">
                <a16:creationId xmlns:a16="http://schemas.microsoft.com/office/drawing/2014/main" id="{A5381C4E-664C-4627-9DE3-C15A7B2229C4}"/>
              </a:ext>
            </a:extLst>
          </p:cNvPr>
          <p:cNvSpPr txBox="1"/>
          <p:nvPr/>
        </p:nvSpPr>
        <p:spPr>
          <a:xfrm>
            <a:off x="3100449" y="2596625"/>
            <a:ext cx="3104628" cy="2031325"/>
          </a:xfrm>
          <a:prstGeom prst="rect">
            <a:avLst/>
          </a:prstGeom>
          <a:solidFill>
            <a:schemeClr val="accent2">
              <a:lumMod val="40000"/>
              <a:lumOff val="60000"/>
            </a:schemeClr>
          </a:solidFill>
          <a:ln>
            <a:solidFill>
              <a:schemeClr val="accent2">
                <a:lumMod val="75000"/>
              </a:schemeClr>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b="1" dirty="0">
                <a:latin typeface="Palatino Linotype"/>
              </a:rPr>
              <a:t>These are checked weekly by class teachers. Once the children reach 20 reads they get a sticker and a Marvellous Me badge before starting again with a new rocket.</a:t>
            </a:r>
          </a:p>
        </p:txBody>
      </p:sp>
    </p:spTree>
    <p:extLst>
      <p:ext uri="{BB962C8B-B14F-4D97-AF65-F5344CB8AC3E}">
        <p14:creationId xmlns:p14="http://schemas.microsoft.com/office/powerpoint/2010/main" val="2432389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F9C7B9-5CDA-478F-B76B-12AE6581275D}"/>
              </a:ext>
            </a:extLst>
          </p:cNvPr>
          <p:cNvPicPr>
            <a:picLocks noChangeAspect="1"/>
          </p:cNvPicPr>
          <p:nvPr/>
        </p:nvPicPr>
        <p:blipFill>
          <a:blip r:embed="rId2"/>
          <a:stretch>
            <a:fillRect/>
          </a:stretch>
        </p:blipFill>
        <p:spPr>
          <a:xfrm>
            <a:off x="1971675" y="71437"/>
            <a:ext cx="5200650" cy="6715125"/>
          </a:xfrm>
          <a:prstGeom prst="rect">
            <a:avLst/>
          </a:prstGeom>
        </p:spPr>
      </p:pic>
    </p:spTree>
    <p:extLst>
      <p:ext uri="{BB962C8B-B14F-4D97-AF65-F5344CB8AC3E}">
        <p14:creationId xmlns:p14="http://schemas.microsoft.com/office/powerpoint/2010/main" val="3235311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16" y="78832"/>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Reading at Home Top Tips</a:t>
            </a:r>
            <a:endParaRPr lang="en-GB" sz="2800" b="1" dirty="0">
              <a:solidFill>
                <a:srgbClr val="002060"/>
              </a:solidFill>
              <a:latin typeface="Palatino Linotype" panose="02040502050505030304" pitchFamily="18" charset="0"/>
            </a:endParaRPr>
          </a:p>
        </p:txBody>
      </p:sp>
      <p:sp>
        <p:nvSpPr>
          <p:cNvPr id="7" name="TextBox 1">
            <a:extLst>
              <a:ext uri="{FF2B5EF4-FFF2-40B4-BE49-F238E27FC236}">
                <a16:creationId xmlns:a16="http://schemas.microsoft.com/office/drawing/2014/main" id="{C5899300-6025-4CDC-92E7-792E4A9116ED}"/>
              </a:ext>
            </a:extLst>
          </p:cNvPr>
          <p:cNvSpPr txBox="1"/>
          <p:nvPr/>
        </p:nvSpPr>
        <p:spPr>
          <a:xfrm>
            <a:off x="395536" y="908720"/>
            <a:ext cx="8352928" cy="5232202"/>
          </a:xfrm>
          <a:prstGeom prst="rect">
            <a:avLst/>
          </a:prstGeom>
          <a:solidFill>
            <a:schemeClr val="accent2">
              <a:lumMod val="40000"/>
              <a:lumOff val="60000"/>
            </a:schemeClr>
          </a:solidFill>
          <a:ln>
            <a:solidFill>
              <a:schemeClr val="accent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85750" indent="-285750">
              <a:buFont typeface="Wingdings" panose="05000000000000000000" pitchFamily="2" charset="2"/>
              <a:buChar char="ü"/>
            </a:pPr>
            <a:r>
              <a:rPr lang="en-GB" sz="2000" b="1" dirty="0">
                <a:latin typeface="Palatino Linotype"/>
              </a:rPr>
              <a:t>Make reading part of your regular routine at home – have a quiet place or a calm time of the day to do it.</a:t>
            </a:r>
          </a:p>
          <a:p>
            <a:endParaRPr lang="en-GB" sz="2000" b="1" dirty="0">
              <a:latin typeface="Palatino Linotype"/>
            </a:endParaRPr>
          </a:p>
          <a:p>
            <a:pPr marL="285750" indent="-285750">
              <a:buFont typeface="Wingdings" panose="05000000000000000000" pitchFamily="2" charset="2"/>
              <a:buChar char="ü"/>
            </a:pPr>
            <a:r>
              <a:rPr lang="en-GB" sz="2000" b="1" dirty="0">
                <a:latin typeface="Palatino Linotype"/>
              </a:rPr>
              <a:t>Don’t try to get children to read their book last thing at night when they are tired or if you are in a rush.</a:t>
            </a:r>
          </a:p>
          <a:p>
            <a:endParaRPr lang="en-GB" sz="2000" b="1" dirty="0">
              <a:latin typeface="Palatino Linotype"/>
            </a:endParaRPr>
          </a:p>
          <a:p>
            <a:pPr marL="285750" indent="-285750">
              <a:buFont typeface="Wingdings" panose="05000000000000000000" pitchFamily="2" charset="2"/>
              <a:buChar char="ü"/>
            </a:pPr>
            <a:r>
              <a:rPr lang="en-GB" sz="2000" b="1" dirty="0">
                <a:latin typeface="Palatino Linotype"/>
              </a:rPr>
              <a:t>Check for understanding as well as fluency. Answer the questions that can be found in the back of the books. </a:t>
            </a:r>
            <a:r>
              <a:rPr lang="en-GB" sz="1400" b="1" dirty="0">
                <a:latin typeface="Palatino Linotype"/>
                <a:ea typeface="+mn-lt"/>
                <a:cs typeface="+mn-lt"/>
              </a:rPr>
              <a:t> </a:t>
            </a:r>
          </a:p>
          <a:p>
            <a:pPr marL="285750" indent="-285750">
              <a:buFont typeface="Wingdings" panose="05000000000000000000" pitchFamily="2" charset="2"/>
              <a:buChar char="ü"/>
            </a:pPr>
            <a:endParaRPr lang="en-GB" sz="1400" b="1" dirty="0">
              <a:latin typeface="Palatino Linotype"/>
              <a:ea typeface="+mn-lt"/>
              <a:cs typeface="+mn-lt"/>
            </a:endParaRPr>
          </a:p>
          <a:p>
            <a:pPr marL="285750" indent="-285750">
              <a:buFont typeface="Wingdings" panose="05000000000000000000" pitchFamily="2" charset="2"/>
              <a:buChar char="ü"/>
            </a:pPr>
            <a:r>
              <a:rPr lang="en-GB" sz="2000" b="1" dirty="0">
                <a:latin typeface="Palatino Linotype"/>
              </a:rPr>
              <a:t>Make it an enjoyable experience that you do together. Play games like fastest finger to point to certain red words or words with phonic sounds in.</a:t>
            </a:r>
          </a:p>
          <a:p>
            <a:endParaRPr lang="en-GB" sz="2000" b="1" dirty="0">
              <a:latin typeface="Palatino Linotype"/>
            </a:endParaRPr>
          </a:p>
          <a:p>
            <a:pPr marL="285750" indent="-285750">
              <a:buFont typeface="Wingdings" panose="05000000000000000000" pitchFamily="2" charset="2"/>
              <a:buChar char="ü"/>
            </a:pPr>
            <a:r>
              <a:rPr lang="en-GB" sz="2000" b="1" dirty="0">
                <a:latin typeface="Palatino Linotype"/>
              </a:rPr>
              <a:t>Break up reading by reading a page each. Children read with a partner during Read Write Inc so are used to this but also means they get to hear you modelling what a good reader sounds like.</a:t>
            </a:r>
          </a:p>
          <a:p>
            <a:endParaRPr lang="en-GB" sz="2000" b="1" dirty="0">
              <a:latin typeface="Palatino Linotype"/>
            </a:endParaRPr>
          </a:p>
        </p:txBody>
      </p:sp>
    </p:spTree>
    <p:extLst>
      <p:ext uri="{BB962C8B-B14F-4D97-AF65-F5344CB8AC3E}">
        <p14:creationId xmlns:p14="http://schemas.microsoft.com/office/powerpoint/2010/main" val="3999145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A9012FB2-110D-4FA6-81A0-08F5966CD5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000" r="6601" b="2750"/>
          <a:stretch/>
        </p:blipFill>
        <p:spPr bwMode="auto">
          <a:xfrm rot="5400000">
            <a:off x="4531649" y="2389231"/>
            <a:ext cx="3077653" cy="55892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F5E4AE51-B807-4CC5-96D0-33904586AF6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801" r="10801" b="3800"/>
          <a:stretch/>
        </p:blipFill>
        <p:spPr bwMode="auto">
          <a:xfrm rot="5400000">
            <a:off x="1236951" y="-346960"/>
            <a:ext cx="2836150" cy="50950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082F73B6-14A3-4950-9E11-9F80F7123E7A}"/>
              </a:ext>
            </a:extLst>
          </p:cNvPr>
          <p:cNvSpPr/>
          <p:nvPr/>
        </p:nvSpPr>
        <p:spPr>
          <a:xfrm>
            <a:off x="1475656" y="146357"/>
            <a:ext cx="6408712" cy="461665"/>
          </a:xfrm>
          <a:prstGeom prst="rect">
            <a:avLst/>
          </a:prstGeom>
        </p:spPr>
        <p:txBody>
          <a:bodyPr wrap="square">
            <a:spAutoFit/>
          </a:bodyPr>
          <a:lstStyle/>
          <a:p>
            <a:pPr algn="ctr"/>
            <a:r>
              <a:rPr lang="en-GB" sz="2400" b="1" dirty="0">
                <a:solidFill>
                  <a:srgbClr val="002060"/>
                </a:solidFill>
                <a:latin typeface="Palatino Linotype"/>
              </a:rPr>
              <a:t>Reading in pairs at home and at school</a:t>
            </a:r>
            <a:endParaRPr lang="en-GB" sz="2400" b="1" dirty="0">
              <a:solidFill>
                <a:srgbClr val="002060"/>
              </a:solidFill>
              <a:latin typeface="Palatino Linotype" panose="02040502050505030304" pitchFamily="18" charset="0"/>
            </a:endParaRPr>
          </a:p>
        </p:txBody>
      </p:sp>
    </p:spTree>
    <p:extLst>
      <p:ext uri="{BB962C8B-B14F-4D97-AF65-F5344CB8AC3E}">
        <p14:creationId xmlns:p14="http://schemas.microsoft.com/office/powerpoint/2010/main" val="1254705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Parent video: 10 things to think about when you read to your child">
            <a:hlinkClick r:id="" action="ppaction://media"/>
            <a:extLst>
              <a:ext uri="{FF2B5EF4-FFF2-40B4-BE49-F238E27FC236}">
                <a16:creationId xmlns:a16="http://schemas.microsoft.com/office/drawing/2014/main" id="{F28AD2A6-BD12-4009-A50B-F55E8F231967}"/>
              </a:ext>
            </a:extLst>
          </p:cNvPr>
          <p:cNvPicPr>
            <a:picLocks noRot="1" noChangeAspect="1"/>
          </p:cNvPicPr>
          <p:nvPr>
            <a:videoFile r:link="rId1"/>
          </p:nvPr>
        </p:nvPicPr>
        <p:blipFill>
          <a:blip r:embed="rId3"/>
          <a:stretch>
            <a:fillRect/>
          </a:stretch>
        </p:blipFill>
        <p:spPr>
          <a:xfrm>
            <a:off x="683568" y="1340768"/>
            <a:ext cx="7558887" cy="4279709"/>
          </a:xfrm>
          <a:prstGeom prst="rect">
            <a:avLst/>
          </a:prstGeom>
        </p:spPr>
      </p:pic>
      <p:sp>
        <p:nvSpPr>
          <p:cNvPr id="3" name="Rectangle 2">
            <a:extLst>
              <a:ext uri="{FF2B5EF4-FFF2-40B4-BE49-F238E27FC236}">
                <a16:creationId xmlns:a16="http://schemas.microsoft.com/office/drawing/2014/main" id="{09AB798D-0E73-44B2-9BA7-B6B209E974BC}"/>
              </a:ext>
            </a:extLst>
          </p:cNvPr>
          <p:cNvSpPr/>
          <p:nvPr/>
        </p:nvSpPr>
        <p:spPr>
          <a:xfrm>
            <a:off x="1475656" y="146357"/>
            <a:ext cx="6408712" cy="461665"/>
          </a:xfrm>
          <a:prstGeom prst="rect">
            <a:avLst/>
          </a:prstGeom>
        </p:spPr>
        <p:txBody>
          <a:bodyPr wrap="square">
            <a:spAutoFit/>
          </a:bodyPr>
          <a:lstStyle/>
          <a:p>
            <a:pPr algn="ctr"/>
            <a:r>
              <a:rPr lang="en-GB" sz="2400" b="1" dirty="0">
                <a:solidFill>
                  <a:srgbClr val="002060"/>
                </a:solidFill>
                <a:latin typeface="Palatino Linotype"/>
              </a:rPr>
              <a:t>How to support Reading at Home</a:t>
            </a:r>
            <a:endParaRPr lang="en-GB" sz="2400" b="1" dirty="0">
              <a:solidFill>
                <a:srgbClr val="002060"/>
              </a:solidFill>
              <a:latin typeface="Palatino Linotype" panose="02040502050505030304" pitchFamily="18" charset="0"/>
            </a:endParaRPr>
          </a:p>
        </p:txBody>
      </p:sp>
    </p:spTree>
    <p:extLst>
      <p:ext uri="{BB962C8B-B14F-4D97-AF65-F5344CB8AC3E}">
        <p14:creationId xmlns:p14="http://schemas.microsoft.com/office/powerpoint/2010/main" val="3955527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16" y="78832"/>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Reading at Home</a:t>
            </a:r>
            <a:endParaRPr lang="en-GB" sz="2800" b="1" dirty="0">
              <a:solidFill>
                <a:srgbClr val="002060"/>
              </a:solidFill>
              <a:latin typeface="Palatino Linotype" panose="02040502050505030304" pitchFamily="18" charset="0"/>
            </a:endParaRPr>
          </a:p>
        </p:txBody>
      </p:sp>
      <p:sp>
        <p:nvSpPr>
          <p:cNvPr id="7" name="TextBox 1">
            <a:extLst>
              <a:ext uri="{FF2B5EF4-FFF2-40B4-BE49-F238E27FC236}">
                <a16:creationId xmlns:a16="http://schemas.microsoft.com/office/drawing/2014/main" id="{C5899300-6025-4CDC-92E7-792E4A9116ED}"/>
              </a:ext>
            </a:extLst>
          </p:cNvPr>
          <p:cNvSpPr txBox="1"/>
          <p:nvPr/>
        </p:nvSpPr>
        <p:spPr>
          <a:xfrm>
            <a:off x="431540" y="3421415"/>
            <a:ext cx="8280920" cy="2554545"/>
          </a:xfrm>
          <a:prstGeom prst="rect">
            <a:avLst/>
          </a:prstGeom>
          <a:solidFill>
            <a:schemeClr val="accent3">
              <a:lumMod val="40000"/>
              <a:lumOff val="60000"/>
            </a:schemeClr>
          </a:solidFill>
          <a:ln>
            <a:solidFill>
              <a:schemeClr val="accent3"/>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b="1" dirty="0">
                <a:latin typeface="Palatino Linotype"/>
              </a:rPr>
              <a:t>The children have brought home a login for Oxford Owl </a:t>
            </a:r>
            <a:r>
              <a:rPr lang="en-GB" b="1" dirty="0" err="1">
                <a:latin typeface="Palatino Linotype"/>
              </a:rPr>
              <a:t>ebook</a:t>
            </a:r>
            <a:r>
              <a:rPr lang="en-GB" b="1" dirty="0">
                <a:latin typeface="Palatino Linotype"/>
              </a:rPr>
              <a:t> Library. This can be accessed on </a:t>
            </a:r>
            <a:r>
              <a:rPr lang="en-GB" b="1" dirty="0">
                <a:latin typeface="Palatino Linotype"/>
                <a:hlinkClick r:id="rId2"/>
              </a:rPr>
              <a:t>www.oxfordowl.co.uk</a:t>
            </a:r>
            <a:r>
              <a:rPr lang="en-GB" b="1" dirty="0">
                <a:latin typeface="Palatino Linotype"/>
              </a:rPr>
              <a:t> and children will have their own login and password. This allows them access to additional Read Write Inc books that they can read online at home. Their teacher will select the Read Write Inc book that they have read in class the previous week so they can read it again at home for further support and development of their reading and phonic skills.</a:t>
            </a:r>
          </a:p>
          <a:p>
            <a:endParaRPr lang="en-GB" b="1" dirty="0">
              <a:latin typeface="Palatino Linotype"/>
            </a:endParaRPr>
          </a:p>
          <a:p>
            <a:endParaRPr lang="en-GB" sz="1600" b="1" dirty="0">
              <a:latin typeface="Palatino Linotype"/>
              <a:ea typeface="+mn-lt"/>
              <a:cs typeface="+mn-lt"/>
            </a:endParaRPr>
          </a:p>
        </p:txBody>
      </p:sp>
      <p:pic>
        <p:nvPicPr>
          <p:cNvPr id="4098" name="Picture 2" descr="Pupil Home">
            <a:extLst>
              <a:ext uri="{FF2B5EF4-FFF2-40B4-BE49-F238E27FC236}">
                <a16:creationId xmlns:a16="http://schemas.microsoft.com/office/drawing/2014/main" id="{FE680911-E35B-4854-A952-291B68CF1A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9082" y="836712"/>
            <a:ext cx="5436604" cy="2114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206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16" y="78832"/>
            <a:ext cx="9144000" cy="523220"/>
          </a:xfrm>
          <a:prstGeom prst="rect">
            <a:avLst/>
          </a:prstGeom>
          <a:noFill/>
        </p:spPr>
        <p:txBody>
          <a:bodyPr wrap="square" lIns="91440" tIns="45720" rIns="91440" bIns="45720" rtlCol="0" anchor="t">
            <a:spAutoFit/>
          </a:bodyPr>
          <a:lstStyle/>
          <a:p>
            <a:pPr algn="ctr"/>
            <a:r>
              <a:rPr lang="en-GB" sz="2800" b="1" dirty="0">
                <a:solidFill>
                  <a:srgbClr val="002060"/>
                </a:solidFill>
                <a:latin typeface="Palatino Linotype"/>
              </a:rPr>
              <a:t>Oxford Owl </a:t>
            </a:r>
            <a:r>
              <a:rPr lang="en-GB" sz="2800" b="1" dirty="0" err="1">
                <a:solidFill>
                  <a:srgbClr val="002060"/>
                </a:solidFill>
                <a:latin typeface="Palatino Linotype"/>
              </a:rPr>
              <a:t>ebooks</a:t>
            </a:r>
            <a:r>
              <a:rPr lang="en-GB" sz="2800" b="1" dirty="0">
                <a:solidFill>
                  <a:srgbClr val="002060"/>
                </a:solidFill>
                <a:latin typeface="Palatino Linotype"/>
              </a:rPr>
              <a:t> for RWI</a:t>
            </a:r>
            <a:endParaRPr lang="en-GB" sz="2800" b="1" dirty="0">
              <a:solidFill>
                <a:srgbClr val="002060"/>
              </a:solidFill>
              <a:latin typeface="Palatino Linotype" panose="02040502050505030304" pitchFamily="18" charset="0"/>
            </a:endParaRPr>
          </a:p>
        </p:txBody>
      </p:sp>
      <p:sp>
        <p:nvSpPr>
          <p:cNvPr id="6" name="TextBox 1">
            <a:extLst>
              <a:ext uri="{FF2B5EF4-FFF2-40B4-BE49-F238E27FC236}">
                <a16:creationId xmlns:a16="http://schemas.microsoft.com/office/drawing/2014/main" id="{2E61E9C0-FD0A-40A0-84BD-ADD8FA8C382D}"/>
              </a:ext>
            </a:extLst>
          </p:cNvPr>
          <p:cNvSpPr txBox="1"/>
          <p:nvPr/>
        </p:nvSpPr>
        <p:spPr>
          <a:xfrm>
            <a:off x="323528" y="1474619"/>
            <a:ext cx="3317020" cy="2585323"/>
          </a:xfrm>
          <a:prstGeom prst="rect">
            <a:avLst/>
          </a:prstGeom>
          <a:solidFill>
            <a:schemeClr val="accent2">
              <a:lumMod val="40000"/>
              <a:lumOff val="60000"/>
            </a:schemeClr>
          </a:solidFill>
          <a:ln>
            <a:solidFill>
              <a:schemeClr val="accent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b="1" dirty="0">
                <a:latin typeface="Palatino Linotype"/>
              </a:rPr>
              <a:t>Log Ins to Oxford Owl</a:t>
            </a:r>
          </a:p>
          <a:p>
            <a:pPr algn="ctr"/>
            <a:endParaRPr lang="en-GB" b="1" dirty="0">
              <a:latin typeface="Palatino Linotype"/>
            </a:endParaRPr>
          </a:p>
          <a:p>
            <a:pPr algn="ctr"/>
            <a:r>
              <a:rPr lang="en-GB" b="1" dirty="0">
                <a:latin typeface="Palatino Linotype"/>
              </a:rPr>
              <a:t>Select Homework Tab</a:t>
            </a:r>
          </a:p>
          <a:p>
            <a:pPr algn="ctr"/>
            <a:endParaRPr lang="en-GB" b="1" dirty="0">
              <a:latin typeface="Palatino Linotype"/>
            </a:endParaRPr>
          </a:p>
          <a:p>
            <a:pPr algn="ctr"/>
            <a:r>
              <a:rPr lang="en-GB" b="1" dirty="0">
                <a:latin typeface="Palatino Linotype"/>
              </a:rPr>
              <a:t>Book for the week will be there for children to read</a:t>
            </a:r>
          </a:p>
          <a:p>
            <a:pPr algn="ctr"/>
            <a:endParaRPr lang="en-GB" b="1" dirty="0">
              <a:latin typeface="Palatino Linotype"/>
            </a:endParaRPr>
          </a:p>
          <a:p>
            <a:pPr algn="ctr"/>
            <a:r>
              <a:rPr lang="en-GB" b="1" dirty="0">
                <a:latin typeface="Palatino Linotype"/>
              </a:rPr>
              <a:t>Guide sent out on </a:t>
            </a:r>
          </a:p>
          <a:p>
            <a:pPr algn="ctr"/>
            <a:r>
              <a:rPr lang="en-GB" b="1" dirty="0">
                <a:latin typeface="Palatino Linotype"/>
              </a:rPr>
              <a:t>Marvellous Me</a:t>
            </a:r>
          </a:p>
        </p:txBody>
      </p:sp>
      <p:pic>
        <p:nvPicPr>
          <p:cNvPr id="3" name="Picture 2">
            <a:extLst>
              <a:ext uri="{FF2B5EF4-FFF2-40B4-BE49-F238E27FC236}">
                <a16:creationId xmlns:a16="http://schemas.microsoft.com/office/drawing/2014/main" id="{62C24904-62EF-4AED-A4C9-B4E60C726EAE}"/>
              </a:ext>
            </a:extLst>
          </p:cNvPr>
          <p:cNvPicPr>
            <a:picLocks noChangeAspect="1"/>
          </p:cNvPicPr>
          <p:nvPr/>
        </p:nvPicPr>
        <p:blipFill>
          <a:blip r:embed="rId2"/>
          <a:stretch>
            <a:fillRect/>
          </a:stretch>
        </p:blipFill>
        <p:spPr>
          <a:xfrm>
            <a:off x="4201106" y="764704"/>
            <a:ext cx="4089001" cy="5733256"/>
          </a:xfrm>
          <a:prstGeom prst="rect">
            <a:avLst/>
          </a:prstGeom>
        </p:spPr>
      </p:pic>
    </p:spTree>
    <p:extLst>
      <p:ext uri="{BB962C8B-B14F-4D97-AF65-F5344CB8AC3E}">
        <p14:creationId xmlns:p14="http://schemas.microsoft.com/office/powerpoint/2010/main" val="3942538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349" y="188640"/>
            <a:ext cx="9144000" cy="523220"/>
          </a:xfrm>
          <a:prstGeom prst="rect">
            <a:avLst/>
          </a:prstGeom>
          <a:noFill/>
        </p:spPr>
        <p:txBody>
          <a:bodyPr wrap="square" rtlCol="0">
            <a:spAutoFit/>
          </a:bodyPr>
          <a:lstStyle/>
          <a:p>
            <a:pPr algn="ctr"/>
            <a:r>
              <a:rPr lang="en-GB" sz="2800" b="1" dirty="0">
                <a:solidFill>
                  <a:srgbClr val="002060"/>
                </a:solidFill>
                <a:latin typeface="Palatino Linotype" panose="02040502050505030304" pitchFamily="18" charset="0"/>
              </a:rPr>
              <a:t>Reading for Pleasure</a:t>
            </a:r>
            <a:endParaRPr lang="en-GB" sz="1400" b="1" dirty="0">
              <a:solidFill>
                <a:srgbClr val="002060"/>
              </a:solidFill>
              <a:latin typeface="Palatino Linotype" panose="02040502050505030304" pitchFamily="18" charset="0"/>
            </a:endParaRPr>
          </a:p>
        </p:txBody>
      </p:sp>
      <p:sp>
        <p:nvSpPr>
          <p:cNvPr id="6" name="TextBox 5">
            <a:extLst>
              <a:ext uri="{FF2B5EF4-FFF2-40B4-BE49-F238E27FC236}">
                <a16:creationId xmlns:a16="http://schemas.microsoft.com/office/drawing/2014/main" id="{33724077-33D5-49E1-9E5D-C150F1C32E78}"/>
              </a:ext>
            </a:extLst>
          </p:cNvPr>
          <p:cNvSpPr txBox="1"/>
          <p:nvPr/>
        </p:nvSpPr>
        <p:spPr>
          <a:xfrm>
            <a:off x="529096" y="711860"/>
            <a:ext cx="8383329" cy="2554545"/>
          </a:xfrm>
          <a:prstGeom prst="rect">
            <a:avLst/>
          </a:prstGeom>
          <a:solidFill>
            <a:schemeClr val="accent6">
              <a:lumMod val="60000"/>
              <a:lumOff val="40000"/>
            </a:schemeClr>
          </a:solidFill>
          <a:ln>
            <a:solidFill>
              <a:schemeClr val="accent6"/>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dirty="0">
                <a:latin typeface="Palatino Linotype"/>
              </a:rPr>
              <a:t>Reading for pleasure is extremely important. Children need to have opportunities to hear stories being read to them as well as reading books themselves. Each class has a daily story time with one visit to our school library each week. We also have Parent Library Mornings and children can take a library book from school home weekly too. These books are ones of the child’s choice – they may be books that they can read themselves but they may also be books that you need to read to them. They may also bring a book home that they have previously brought home before.</a:t>
            </a:r>
          </a:p>
          <a:p>
            <a:pPr algn="ctr"/>
            <a:r>
              <a:rPr lang="en-GB" sz="1600" b="1" dirty="0">
                <a:latin typeface="Palatino Linotype"/>
                <a:ea typeface="+mn-lt"/>
                <a:cs typeface="+mn-lt"/>
              </a:rPr>
              <a:t>Year 2 have library on Wednesday mornings and Year 1 on Thursday mornings.</a:t>
            </a:r>
            <a:endParaRPr lang="en-GB" sz="1600" dirty="0">
              <a:latin typeface="Palatino Linotype"/>
              <a:ea typeface="+mn-lt"/>
              <a:cs typeface="+mn-lt"/>
            </a:endParaRPr>
          </a:p>
        </p:txBody>
      </p:sp>
      <p:pic>
        <p:nvPicPr>
          <p:cNvPr id="5" name="Picture 2">
            <a:extLst>
              <a:ext uri="{FF2B5EF4-FFF2-40B4-BE49-F238E27FC236}">
                <a16:creationId xmlns:a16="http://schemas.microsoft.com/office/drawing/2014/main" id="{1198131F-1CF4-490C-8E50-E7E0FBA053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151" y="3813437"/>
            <a:ext cx="230505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a:extLst>
              <a:ext uri="{FF2B5EF4-FFF2-40B4-BE49-F238E27FC236}">
                <a16:creationId xmlns:a16="http://schemas.microsoft.com/office/drawing/2014/main" id="{BB038050-BBFF-46EC-A9E7-1209820198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5424" y="3717032"/>
            <a:ext cx="2257425" cy="202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9">
            <a:extLst>
              <a:ext uri="{FF2B5EF4-FFF2-40B4-BE49-F238E27FC236}">
                <a16:creationId xmlns:a16="http://schemas.microsoft.com/office/drawing/2014/main" id="{B8DBD946-8BB6-4507-923B-C013A80BEA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2479" y="4509120"/>
            <a:ext cx="3346667" cy="1784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5503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627920" y="846"/>
            <a:ext cx="7772400" cy="735012"/>
          </a:xfrm>
          <a:prstGeom prst="rect">
            <a:avLst/>
          </a:prstGeom>
        </p:spPr>
        <p:txBody>
          <a:bodyPr lIns="91440" tIns="45720" rIns="91440" bIns="45720" anchor="t"/>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solidFill>
                  <a:srgbClr val="002060"/>
                </a:solidFill>
                <a:latin typeface="Palatino Linotype"/>
              </a:rPr>
              <a:t>Why is reading to my child and listening to my child read at home so important?</a:t>
            </a:r>
            <a:endParaRPr lang="en-US" sz="2400">
              <a:cs typeface="Calibri"/>
            </a:endParaRPr>
          </a:p>
          <a:p>
            <a:endParaRPr lang="en-US" sz="3200" b="1" dirty="0">
              <a:latin typeface="Palatino Linotype" panose="02040502050505030304" pitchFamily="18" charset="0"/>
            </a:endParaRPr>
          </a:p>
          <a:p>
            <a:endParaRPr lang="en-US" sz="2400" b="1">
              <a:solidFill>
                <a:srgbClr val="002060"/>
              </a:solidFill>
              <a:latin typeface="Palatino Linotype"/>
              <a:cs typeface="Calibri"/>
            </a:endParaRPr>
          </a:p>
        </p:txBody>
      </p:sp>
      <p:pic>
        <p:nvPicPr>
          <p:cNvPr id="3" name="Picture 5" descr="Timeline&#10;&#10;Description automatically generated">
            <a:extLst>
              <a:ext uri="{FF2B5EF4-FFF2-40B4-BE49-F238E27FC236}">
                <a16:creationId xmlns:a16="http://schemas.microsoft.com/office/drawing/2014/main" id="{FCCD0C33-5060-418E-72B1-EF75EC93AEF0}"/>
              </a:ext>
            </a:extLst>
          </p:cNvPr>
          <p:cNvPicPr>
            <a:picLocks noChangeAspect="1"/>
          </p:cNvPicPr>
          <p:nvPr/>
        </p:nvPicPr>
        <p:blipFill rotWithShape="1">
          <a:blip r:embed="rId2"/>
          <a:srcRect l="1389" t="2171" r="1505" b="1592"/>
          <a:stretch/>
        </p:blipFill>
        <p:spPr>
          <a:xfrm>
            <a:off x="673769" y="801991"/>
            <a:ext cx="7572979" cy="6010183"/>
          </a:xfrm>
          <a:prstGeom prst="rect">
            <a:avLst/>
          </a:prstGeom>
        </p:spPr>
      </p:pic>
    </p:spTree>
    <p:extLst>
      <p:ext uri="{BB962C8B-B14F-4D97-AF65-F5344CB8AC3E}">
        <p14:creationId xmlns:p14="http://schemas.microsoft.com/office/powerpoint/2010/main" val="3187994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627920" y="846"/>
            <a:ext cx="7772400" cy="735012"/>
          </a:xfrm>
          <a:prstGeom prst="rect">
            <a:avLst/>
          </a:prstGeom>
        </p:spPr>
        <p:txBody>
          <a:bodyPr lIns="91440" tIns="45720" rIns="91440" bIns="45720" anchor="t"/>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solidFill>
                  <a:srgbClr val="002060"/>
                </a:solidFill>
                <a:latin typeface="Palatino Linotype"/>
              </a:rPr>
              <a:t>Why is reading to my child and listening to my child read at home so important?</a:t>
            </a:r>
            <a:endParaRPr lang="en-US" sz="2800" b="1" dirty="0">
              <a:solidFill>
                <a:srgbClr val="002060"/>
              </a:solidFill>
              <a:latin typeface="Palatino Linotype" panose="02040502050505030304" pitchFamily="18" charset="0"/>
            </a:endParaRPr>
          </a:p>
          <a:p>
            <a:endParaRPr lang="en-US" sz="3200" b="1" dirty="0">
              <a:latin typeface="Palatino Linotype" panose="02040502050505030304" pitchFamily="18" charset="0"/>
            </a:endParaRPr>
          </a:p>
          <a:p>
            <a:endParaRPr lang="en-US" sz="2400" b="1">
              <a:solidFill>
                <a:srgbClr val="002060"/>
              </a:solidFill>
              <a:latin typeface="Palatino Linotype"/>
              <a:cs typeface="Calibri"/>
            </a:endParaRPr>
          </a:p>
        </p:txBody>
      </p:sp>
      <p:pic>
        <p:nvPicPr>
          <p:cNvPr id="4" name="Picture 4" descr="Diagram&#10;&#10;Description automatically generated">
            <a:extLst>
              <a:ext uri="{FF2B5EF4-FFF2-40B4-BE49-F238E27FC236}">
                <a16:creationId xmlns:a16="http://schemas.microsoft.com/office/drawing/2014/main" id="{FCC11059-CA08-B616-FAAD-4800A591E49D}"/>
              </a:ext>
            </a:extLst>
          </p:cNvPr>
          <p:cNvPicPr>
            <a:picLocks noChangeAspect="1"/>
          </p:cNvPicPr>
          <p:nvPr/>
        </p:nvPicPr>
        <p:blipFill>
          <a:blip r:embed="rId2"/>
          <a:stretch>
            <a:fillRect/>
          </a:stretch>
        </p:blipFill>
        <p:spPr>
          <a:xfrm>
            <a:off x="5924693" y="2136194"/>
            <a:ext cx="2743200" cy="2705928"/>
          </a:xfrm>
          <a:prstGeom prst="rect">
            <a:avLst/>
          </a:prstGeom>
        </p:spPr>
      </p:pic>
      <p:pic>
        <p:nvPicPr>
          <p:cNvPr id="6" name="Picture 6" descr="Graphical user interface, timeline&#10;&#10;Description automatically generated">
            <a:extLst>
              <a:ext uri="{FF2B5EF4-FFF2-40B4-BE49-F238E27FC236}">
                <a16:creationId xmlns:a16="http://schemas.microsoft.com/office/drawing/2014/main" id="{F699904B-E27F-8482-AFC4-F75719D22C4E}"/>
              </a:ext>
            </a:extLst>
          </p:cNvPr>
          <p:cNvPicPr>
            <a:picLocks noChangeAspect="1"/>
          </p:cNvPicPr>
          <p:nvPr/>
        </p:nvPicPr>
        <p:blipFill rotWithShape="1">
          <a:blip r:embed="rId3"/>
          <a:srcRect t="2667" r="-394" b="31704"/>
          <a:stretch/>
        </p:blipFill>
        <p:spPr>
          <a:xfrm>
            <a:off x="347197" y="1350974"/>
            <a:ext cx="5106565" cy="4446502"/>
          </a:xfrm>
          <a:prstGeom prst="rect">
            <a:avLst/>
          </a:prstGeom>
        </p:spPr>
      </p:pic>
    </p:spTree>
    <p:extLst>
      <p:ext uri="{BB962C8B-B14F-4D97-AF65-F5344CB8AC3E}">
        <p14:creationId xmlns:p14="http://schemas.microsoft.com/office/powerpoint/2010/main" val="7426339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15B6B9C4-7D2D-4639-BBCB-A80EA39828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28"/>
            <a:ext cx="9396536" cy="746058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26268" y="332656"/>
            <a:ext cx="9144000" cy="646331"/>
          </a:xfrm>
          <a:prstGeom prst="rect">
            <a:avLst/>
          </a:prstGeom>
          <a:noFill/>
        </p:spPr>
        <p:txBody>
          <a:bodyPr wrap="square" lIns="91440" tIns="45720" rIns="91440" bIns="45720" rtlCol="0" anchor="t">
            <a:spAutoFit/>
          </a:bodyPr>
          <a:lstStyle/>
          <a:p>
            <a:pPr algn="ctr"/>
            <a:r>
              <a:rPr lang="en-GB" sz="3600" b="1" dirty="0">
                <a:solidFill>
                  <a:srgbClr val="002060"/>
                </a:solidFill>
                <a:latin typeface="Palatino Linotype"/>
              </a:rPr>
              <a:t>Any Questions?</a:t>
            </a:r>
            <a:endParaRPr lang="en-GB" sz="3600" b="1" dirty="0">
              <a:solidFill>
                <a:srgbClr val="002060"/>
              </a:solidFill>
              <a:latin typeface="Palatino Linotype" panose="02040502050505030304" pitchFamily="18" charset="0"/>
            </a:endParaRPr>
          </a:p>
        </p:txBody>
      </p:sp>
    </p:spTree>
    <p:extLst>
      <p:ext uri="{BB962C8B-B14F-4D97-AF65-F5344CB8AC3E}">
        <p14:creationId xmlns:p14="http://schemas.microsoft.com/office/powerpoint/2010/main" val="23614204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5f3db376-6605-4082-aaf7-237e87b60e62">
      <UserInfo>
        <DisplayName>Tony Hand</DisplayName>
        <AccountId>18</AccountId>
        <AccountType/>
      </UserInfo>
      <UserInfo>
        <DisplayName>Michelle Kee</DisplayName>
        <AccountId>499</AccountId>
        <AccountType/>
      </UserInfo>
      <UserInfo>
        <DisplayName>Bethany Ayling</DisplayName>
        <AccountId>21</AccountId>
        <AccountType/>
      </UserInfo>
    </SharedWithUsers>
    <TaxCatchAll xmlns="5f3db376-6605-4082-aaf7-237e87b60e62" xsi:nil="true"/>
    <lcf76f155ced4ddcb4097134ff3c332f xmlns="10cfc5d5-1971-463c-b6de-c4b4217321aa">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C11F1947ADA424293D6405B8D6E58D7" ma:contentTypeVersion="16" ma:contentTypeDescription="Create a new document." ma:contentTypeScope="" ma:versionID="541bd4b244538defe480078857808293">
  <xsd:schema xmlns:xsd="http://www.w3.org/2001/XMLSchema" xmlns:xs="http://www.w3.org/2001/XMLSchema" xmlns:p="http://schemas.microsoft.com/office/2006/metadata/properties" xmlns:ns2="10cfc5d5-1971-463c-b6de-c4b4217321aa" xmlns:ns3="5f3db376-6605-4082-aaf7-237e87b60e62" targetNamespace="http://schemas.microsoft.com/office/2006/metadata/properties" ma:root="true" ma:fieldsID="df8ed4723b899e8dc1838aadf2f156df" ns2:_="" ns3:_="">
    <xsd:import namespace="10cfc5d5-1971-463c-b6de-c4b4217321aa"/>
    <xsd:import namespace="5f3db376-6605-4082-aaf7-237e87b60e6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cfc5d5-1971-463c-b6de-c4b4217321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3db376-6605-4082-aaf7-237e87b60e6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713a0d8-3bc6-42ab-8eef-e95e6e58101e}" ma:internalName="TaxCatchAll" ma:showField="CatchAllData" ma:web="5f3db376-6605-4082-aaf7-237e87b60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601039-1D6A-4BA6-9B85-FFFC01097FB1}">
  <ds:schemaRefs>
    <ds:schemaRef ds:uri="http://schemas.microsoft.com/sharepoint/v3/contenttype/forms"/>
  </ds:schemaRefs>
</ds:datastoreItem>
</file>

<file path=customXml/itemProps2.xml><?xml version="1.0" encoding="utf-8"?>
<ds:datastoreItem xmlns:ds="http://schemas.openxmlformats.org/officeDocument/2006/customXml" ds:itemID="{E54EF271-3FF1-48EA-BEAD-ACEF007C0039}">
  <ds:schemaRefs>
    <ds:schemaRef ds:uri="http://www.w3.org/XML/1998/namespace"/>
    <ds:schemaRef ds:uri="http://schemas.microsoft.com/office/2006/documentManagement/types"/>
    <ds:schemaRef ds:uri="http://schemas.microsoft.com/office/infopath/2007/PartnerControls"/>
    <ds:schemaRef ds:uri="http://purl.org/dc/terms/"/>
    <ds:schemaRef ds:uri="5f3db376-6605-4082-aaf7-237e87b60e62"/>
    <ds:schemaRef ds:uri="http://schemas.openxmlformats.org/package/2006/metadata/core-properties"/>
    <ds:schemaRef ds:uri="http://purl.org/dc/dcmitype/"/>
    <ds:schemaRef ds:uri="http://purl.org/dc/elements/1.1/"/>
    <ds:schemaRef ds:uri="http://schemas.microsoft.com/office/2006/metadata/properties"/>
    <ds:schemaRef ds:uri="10cfc5d5-1971-463c-b6de-c4b4217321aa"/>
  </ds:schemaRefs>
</ds:datastoreItem>
</file>

<file path=customXml/itemProps3.xml><?xml version="1.0" encoding="utf-8"?>
<ds:datastoreItem xmlns:ds="http://schemas.openxmlformats.org/officeDocument/2006/customXml" ds:itemID="{475E5E3C-8AE4-4611-AFBB-6B50334E4E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cfc5d5-1971-463c-b6de-c4b4217321aa"/>
    <ds:schemaRef ds:uri="5f3db376-6605-4082-aaf7-237e87b60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713</TotalTime>
  <Words>1114</Words>
  <Application>Microsoft Office PowerPoint</Application>
  <PresentationFormat>On-screen Show (4:3)</PresentationFormat>
  <Paragraphs>78</Paragraphs>
  <Slides>19</Slides>
  <Notes>0</Notes>
  <HiddenSlides>0</HiddenSlides>
  <MMClips>2</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Kee</dc:creator>
  <cp:lastModifiedBy>Kate Williams</cp:lastModifiedBy>
  <cp:revision>125</cp:revision>
  <cp:lastPrinted>2022-10-03T12:11:38Z</cp:lastPrinted>
  <dcterms:created xsi:type="dcterms:W3CDTF">2021-08-31T22:22:34Z</dcterms:created>
  <dcterms:modified xsi:type="dcterms:W3CDTF">2022-10-05T07:15:52Z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0x0101007C11F1947ADA424293D6405B8D6E58D7</vt:lpwstr>
  </property>
  <property fmtid="{D5CDD505-2E9C-101B-9397-08002B2CF9AE}" pid="3" name="MediaServiceImageTags">
    <vt:lpwstr/>
  </property>
</Properties>
</file>